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doc" ContentType="application/msword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95" r:id="rId3"/>
    <p:sldId id="341" r:id="rId4"/>
    <p:sldId id="349" r:id="rId5"/>
    <p:sldId id="346" r:id="rId6"/>
    <p:sldId id="347" r:id="rId7"/>
    <p:sldId id="348" r:id="rId8"/>
    <p:sldId id="296" r:id="rId9"/>
    <p:sldId id="297" r:id="rId10"/>
    <p:sldId id="344" r:id="rId11"/>
    <p:sldId id="298" r:id="rId12"/>
    <p:sldId id="342" r:id="rId13"/>
    <p:sldId id="345" r:id="rId14"/>
    <p:sldId id="343" r:id="rId15"/>
    <p:sldId id="322" r:id="rId16"/>
    <p:sldId id="328" r:id="rId17"/>
    <p:sldId id="350" r:id="rId18"/>
    <p:sldId id="277" r:id="rId19"/>
    <p:sldId id="278" r:id="rId20"/>
    <p:sldId id="335" r:id="rId21"/>
    <p:sldId id="336" r:id="rId22"/>
    <p:sldId id="258" r:id="rId23"/>
    <p:sldId id="259" r:id="rId24"/>
    <p:sldId id="260" r:id="rId25"/>
    <p:sldId id="261" r:id="rId26"/>
    <p:sldId id="262" r:id="rId27"/>
    <p:sldId id="263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 Level coordination committee 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CPC</c:v>
                </c:pt>
                <c:pt idx="1">
                  <c:v>Director Health Services</c:v>
                </c:pt>
                <c:pt idx="2">
                  <c:v>DGP (Prisons)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33.300000000000004</c:v>
                </c:pt>
                <c:pt idx="1">
                  <c:v>33.300000000000004</c:v>
                </c:pt>
                <c:pt idx="2">
                  <c:v>33.300000000000004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A0D2F-4134-46B7-9FA3-236E5A29013E}" type="doc">
      <dgm:prSet loTypeId="urn:microsoft.com/office/officeart/2005/8/layout/chart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4B54168-29E3-4331-966D-4E1B56700E4A}">
      <dgm:prSet phldrT="[Text]"/>
      <dgm:spPr/>
      <dgm:t>
        <a:bodyPr/>
        <a:lstStyle/>
        <a:p>
          <a:r>
            <a:rPr lang="en-US" dirty="0" smtClean="0"/>
            <a:t>CPC – Judicial department</a:t>
          </a:r>
          <a:endParaRPr lang="en-US" dirty="0"/>
        </a:p>
      </dgm:t>
    </dgm:pt>
    <dgm:pt modelId="{E7E6519E-83BE-4810-AF6F-1B079E2B2866}" type="parTrans" cxnId="{7CE85649-FE71-4AFC-B7E3-0FF22878D566}">
      <dgm:prSet/>
      <dgm:spPr/>
      <dgm:t>
        <a:bodyPr/>
        <a:lstStyle/>
        <a:p>
          <a:endParaRPr lang="en-US"/>
        </a:p>
      </dgm:t>
    </dgm:pt>
    <dgm:pt modelId="{34A02AB5-31BF-4EBA-9E01-219C273D7689}" type="sibTrans" cxnId="{7CE85649-FE71-4AFC-B7E3-0FF22878D566}">
      <dgm:prSet/>
      <dgm:spPr/>
      <dgm:t>
        <a:bodyPr/>
        <a:lstStyle/>
        <a:p>
          <a:endParaRPr lang="en-US"/>
        </a:p>
      </dgm:t>
    </dgm:pt>
    <dgm:pt modelId="{CE739A1F-5F53-4CF3-96C1-AF4420506E7D}">
      <dgm:prSet phldrT="[Text]"/>
      <dgm:spPr/>
      <dgm:t>
        <a:bodyPr/>
        <a:lstStyle/>
        <a:p>
          <a:r>
            <a:rPr lang="en-US" dirty="0" smtClean="0"/>
            <a:t>DGP Prisons – Jail Department </a:t>
          </a:r>
          <a:endParaRPr lang="en-US" dirty="0"/>
        </a:p>
      </dgm:t>
    </dgm:pt>
    <dgm:pt modelId="{FFE2C9E4-A4A6-46A7-827A-BC9CF75757BE}" type="parTrans" cxnId="{3AD204E8-3F12-4EEA-9A78-5BB399046678}">
      <dgm:prSet/>
      <dgm:spPr/>
      <dgm:t>
        <a:bodyPr/>
        <a:lstStyle/>
        <a:p>
          <a:endParaRPr lang="en-US"/>
        </a:p>
      </dgm:t>
    </dgm:pt>
    <dgm:pt modelId="{0E1D0891-365B-48EC-97C3-CD7B81FCF2C1}" type="sibTrans" cxnId="{3AD204E8-3F12-4EEA-9A78-5BB399046678}">
      <dgm:prSet/>
      <dgm:spPr/>
      <dgm:t>
        <a:bodyPr/>
        <a:lstStyle/>
        <a:p>
          <a:endParaRPr lang="en-US"/>
        </a:p>
      </dgm:t>
    </dgm:pt>
    <dgm:pt modelId="{8EBDD30C-BC39-43A2-AB3C-B8AB3C73AD71}">
      <dgm:prSet phldrT="[Text]"/>
      <dgm:spPr/>
      <dgm:t>
        <a:bodyPr/>
        <a:lstStyle/>
        <a:p>
          <a:r>
            <a:rPr lang="en-US" dirty="0" smtClean="0"/>
            <a:t>PS to Director Health Services / or any other person nominated by Director Health 			Services</a:t>
          </a:r>
          <a:endParaRPr lang="en-US" dirty="0"/>
        </a:p>
      </dgm:t>
    </dgm:pt>
    <dgm:pt modelId="{12F7F8F1-F1F4-40DF-B035-1426CCDA78A6}" type="parTrans" cxnId="{CEC08B9B-E51A-4E9D-AEB3-8A140CAA7EC9}">
      <dgm:prSet/>
      <dgm:spPr/>
      <dgm:t>
        <a:bodyPr/>
        <a:lstStyle/>
        <a:p>
          <a:endParaRPr lang="en-US"/>
        </a:p>
      </dgm:t>
    </dgm:pt>
    <dgm:pt modelId="{36276ECC-E113-4027-A711-ADE04ECAB845}" type="sibTrans" cxnId="{CEC08B9B-E51A-4E9D-AEB3-8A140CAA7EC9}">
      <dgm:prSet/>
      <dgm:spPr/>
      <dgm:t>
        <a:bodyPr/>
        <a:lstStyle/>
        <a:p>
          <a:endParaRPr lang="en-US"/>
        </a:p>
      </dgm:t>
    </dgm:pt>
    <dgm:pt modelId="{2D68B4DD-2551-4A79-B944-404E6F786D1E}">
      <dgm:prSet phldrT="[Text]"/>
      <dgm:spPr/>
      <dgm:t>
        <a:bodyPr/>
        <a:lstStyle/>
        <a:p>
          <a:r>
            <a:rPr lang="en-US" dirty="0" smtClean="0"/>
            <a:t>Director Health Services – Health Department</a:t>
          </a:r>
          <a:endParaRPr lang="en-US" dirty="0"/>
        </a:p>
      </dgm:t>
    </dgm:pt>
    <dgm:pt modelId="{744531C6-8088-4E08-A58B-B5C1987A43EC}" type="parTrans" cxnId="{0A321E0D-8975-4679-9D11-708950CE98B6}">
      <dgm:prSet/>
      <dgm:spPr/>
      <dgm:t>
        <a:bodyPr/>
        <a:lstStyle/>
        <a:p>
          <a:endParaRPr lang="en-US"/>
        </a:p>
      </dgm:t>
    </dgm:pt>
    <dgm:pt modelId="{8296E3B2-B92F-4029-B7C6-D7FD6A711178}" type="sibTrans" cxnId="{0A321E0D-8975-4679-9D11-708950CE98B6}">
      <dgm:prSet/>
      <dgm:spPr/>
      <dgm:t>
        <a:bodyPr/>
        <a:lstStyle/>
        <a:p>
          <a:endParaRPr lang="en-US"/>
        </a:p>
      </dgm:t>
    </dgm:pt>
    <dgm:pt modelId="{614D9979-54D7-4755-B870-0B3AEA6D562E}">
      <dgm:prSet phldrT="[Text]"/>
      <dgm:spPr/>
      <dgm:t>
        <a:bodyPr/>
        <a:lstStyle/>
        <a:p>
          <a:r>
            <a:rPr lang="en-US" dirty="0" smtClean="0"/>
            <a:t>System Officer – High Court / or any other person nominated by CPC</a:t>
          </a:r>
          <a:endParaRPr lang="en-US" dirty="0"/>
        </a:p>
      </dgm:t>
    </dgm:pt>
    <dgm:pt modelId="{C3DCD594-3355-439A-ACF0-7E6F3834E337}" type="parTrans" cxnId="{BB355B59-F594-4527-A876-F84E4B41EED4}">
      <dgm:prSet/>
      <dgm:spPr/>
      <dgm:t>
        <a:bodyPr/>
        <a:lstStyle/>
        <a:p>
          <a:endParaRPr lang="en-US"/>
        </a:p>
      </dgm:t>
    </dgm:pt>
    <dgm:pt modelId="{EA26610F-92E0-49A3-9EE9-2A6F0FBC48A8}" type="sibTrans" cxnId="{BB355B59-F594-4527-A876-F84E4B41EED4}">
      <dgm:prSet/>
      <dgm:spPr/>
      <dgm:t>
        <a:bodyPr/>
        <a:lstStyle/>
        <a:p>
          <a:endParaRPr lang="en-US"/>
        </a:p>
      </dgm:t>
    </dgm:pt>
    <dgm:pt modelId="{C5B5A143-2C38-45EC-B9DF-8DCEDAF3DFF2}">
      <dgm:prSet/>
      <dgm:spPr/>
      <dgm:t>
        <a:bodyPr/>
        <a:lstStyle/>
        <a:p>
          <a:r>
            <a:rPr lang="en-US" smtClean="0"/>
            <a:t>PS to DGP / or any other person nominated by DGP</a:t>
          </a:r>
          <a:endParaRPr lang="en-US"/>
        </a:p>
      </dgm:t>
    </dgm:pt>
    <dgm:pt modelId="{329C8759-FA34-405B-9EB8-2877B5545332}" type="parTrans" cxnId="{FB2F746C-91C7-477B-813B-7E0739F8B6F6}">
      <dgm:prSet/>
      <dgm:spPr/>
      <dgm:t>
        <a:bodyPr/>
        <a:lstStyle/>
        <a:p>
          <a:endParaRPr lang="en-US"/>
        </a:p>
      </dgm:t>
    </dgm:pt>
    <dgm:pt modelId="{2CF7E746-8C08-459A-8F8C-8F36CC97E1FE}" type="sibTrans" cxnId="{FB2F746C-91C7-477B-813B-7E0739F8B6F6}">
      <dgm:prSet/>
      <dgm:spPr/>
      <dgm:t>
        <a:bodyPr/>
        <a:lstStyle/>
        <a:p>
          <a:endParaRPr lang="en-US"/>
        </a:p>
      </dgm:t>
    </dgm:pt>
    <dgm:pt modelId="{7E8E4409-9494-41B4-9B54-EBC44BEA9581}" type="pres">
      <dgm:prSet presAssocID="{1D5A0D2F-4134-46B7-9FA3-236E5A29013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2D929B-26AF-4C1E-97C9-025107EEB030}" type="pres">
      <dgm:prSet presAssocID="{1D5A0D2F-4134-46B7-9FA3-236E5A29013E}" presName="wedge1" presStyleLbl="node1" presStyleIdx="0" presStyleCnt="6"/>
      <dgm:spPr/>
      <dgm:t>
        <a:bodyPr/>
        <a:lstStyle/>
        <a:p>
          <a:endParaRPr lang="en-US"/>
        </a:p>
      </dgm:t>
    </dgm:pt>
    <dgm:pt modelId="{56F4621E-63FC-48D5-AE8A-7C5D33678A18}" type="pres">
      <dgm:prSet presAssocID="{1D5A0D2F-4134-46B7-9FA3-236E5A29013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FFF2D-3462-4D83-812A-644633FF6AA6}" type="pres">
      <dgm:prSet presAssocID="{1D5A0D2F-4134-46B7-9FA3-236E5A29013E}" presName="wedge2" presStyleLbl="node1" presStyleIdx="1" presStyleCnt="6"/>
      <dgm:spPr/>
      <dgm:t>
        <a:bodyPr/>
        <a:lstStyle/>
        <a:p>
          <a:endParaRPr lang="en-US"/>
        </a:p>
      </dgm:t>
    </dgm:pt>
    <dgm:pt modelId="{47EA6C2D-3132-4400-ABD6-1DA97A5B12B1}" type="pres">
      <dgm:prSet presAssocID="{1D5A0D2F-4134-46B7-9FA3-236E5A29013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FF999-3FBE-4139-8A48-C3828CC8D597}" type="pres">
      <dgm:prSet presAssocID="{1D5A0D2F-4134-46B7-9FA3-236E5A29013E}" presName="wedge3" presStyleLbl="node1" presStyleIdx="2" presStyleCnt="6"/>
      <dgm:spPr/>
      <dgm:t>
        <a:bodyPr/>
        <a:lstStyle/>
        <a:p>
          <a:endParaRPr lang="en-US"/>
        </a:p>
      </dgm:t>
    </dgm:pt>
    <dgm:pt modelId="{19466D2F-0CC1-4FCF-89CF-5D409939F88C}" type="pres">
      <dgm:prSet presAssocID="{1D5A0D2F-4134-46B7-9FA3-236E5A29013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C69F9-48EA-498B-BC0F-AF63308977AC}" type="pres">
      <dgm:prSet presAssocID="{1D5A0D2F-4134-46B7-9FA3-236E5A29013E}" presName="wedge4" presStyleLbl="node1" presStyleIdx="3" presStyleCnt="6"/>
      <dgm:spPr/>
      <dgm:t>
        <a:bodyPr/>
        <a:lstStyle/>
        <a:p>
          <a:endParaRPr lang="en-US"/>
        </a:p>
      </dgm:t>
    </dgm:pt>
    <dgm:pt modelId="{54133589-2BD7-4BD7-BDF0-C6560B3432A7}" type="pres">
      <dgm:prSet presAssocID="{1D5A0D2F-4134-46B7-9FA3-236E5A29013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F7387-234C-42F7-A2E1-F2A267715A62}" type="pres">
      <dgm:prSet presAssocID="{1D5A0D2F-4134-46B7-9FA3-236E5A29013E}" presName="wedge5" presStyleLbl="node1" presStyleIdx="4" presStyleCnt="6"/>
      <dgm:spPr/>
      <dgm:t>
        <a:bodyPr/>
        <a:lstStyle/>
        <a:p>
          <a:endParaRPr lang="en-US"/>
        </a:p>
      </dgm:t>
    </dgm:pt>
    <dgm:pt modelId="{22D17FAE-E565-4CE5-B75F-30818A999AFC}" type="pres">
      <dgm:prSet presAssocID="{1D5A0D2F-4134-46B7-9FA3-236E5A29013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8C499-9211-42B7-9521-947226F55EFC}" type="pres">
      <dgm:prSet presAssocID="{1D5A0D2F-4134-46B7-9FA3-236E5A29013E}" presName="wedge6" presStyleLbl="node1" presStyleIdx="5" presStyleCnt="6"/>
      <dgm:spPr/>
      <dgm:t>
        <a:bodyPr/>
        <a:lstStyle/>
        <a:p>
          <a:endParaRPr lang="en-US"/>
        </a:p>
      </dgm:t>
    </dgm:pt>
    <dgm:pt modelId="{FEC16114-DF5B-4FE3-A2D9-5EB6DC505617}" type="pres">
      <dgm:prSet presAssocID="{1D5A0D2F-4134-46B7-9FA3-236E5A29013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86750E-5652-4FF3-BEAB-3BC10EEAC4B5}" type="presOf" srcId="{2D68B4DD-2551-4A79-B944-404E6F786D1E}" destId="{C70F7387-234C-42F7-A2E1-F2A267715A62}" srcOrd="0" destOrd="0" presId="urn:microsoft.com/office/officeart/2005/8/layout/chart3"/>
    <dgm:cxn modelId="{7CE85649-FE71-4AFC-B7E3-0FF22878D566}" srcId="{1D5A0D2F-4134-46B7-9FA3-236E5A29013E}" destId="{84B54168-29E3-4331-966D-4E1B56700E4A}" srcOrd="0" destOrd="0" parTransId="{E7E6519E-83BE-4810-AF6F-1B079E2B2866}" sibTransId="{34A02AB5-31BF-4EBA-9E01-219C273D7689}"/>
    <dgm:cxn modelId="{CD868291-2309-4E06-9E8F-3173BF88C16E}" type="presOf" srcId="{2D68B4DD-2551-4A79-B944-404E6F786D1E}" destId="{22D17FAE-E565-4CE5-B75F-30818A999AFC}" srcOrd="1" destOrd="0" presId="urn:microsoft.com/office/officeart/2005/8/layout/chart3"/>
    <dgm:cxn modelId="{B5EB28BC-E710-4E4B-912D-6F36D95E4786}" type="presOf" srcId="{C5B5A143-2C38-45EC-B9DF-8DCEDAF3DFF2}" destId="{47EA6C2D-3132-4400-ABD6-1DA97A5B12B1}" srcOrd="1" destOrd="0" presId="urn:microsoft.com/office/officeart/2005/8/layout/chart3"/>
    <dgm:cxn modelId="{CEC08B9B-E51A-4E9D-AEB3-8A140CAA7EC9}" srcId="{1D5A0D2F-4134-46B7-9FA3-236E5A29013E}" destId="{8EBDD30C-BC39-43A2-AB3C-B8AB3C73AD71}" srcOrd="3" destOrd="0" parTransId="{12F7F8F1-F1F4-40DF-B035-1426CCDA78A6}" sibTransId="{36276ECC-E113-4027-A711-ADE04ECAB845}"/>
    <dgm:cxn modelId="{FA33C683-D7DF-4B71-B06D-C671048D3E4B}" type="presOf" srcId="{84B54168-29E3-4331-966D-4E1B56700E4A}" destId="{56F4621E-63FC-48D5-AE8A-7C5D33678A18}" srcOrd="1" destOrd="0" presId="urn:microsoft.com/office/officeart/2005/8/layout/chart3"/>
    <dgm:cxn modelId="{3AD204E8-3F12-4EEA-9A78-5BB399046678}" srcId="{1D5A0D2F-4134-46B7-9FA3-236E5A29013E}" destId="{CE739A1F-5F53-4CF3-96C1-AF4420506E7D}" srcOrd="2" destOrd="0" parTransId="{FFE2C9E4-A4A6-46A7-827A-BC9CF75757BE}" sibTransId="{0E1D0891-365B-48EC-97C3-CD7B81FCF2C1}"/>
    <dgm:cxn modelId="{D78AFCE3-2262-4AFF-BFA7-DC322E38F695}" type="presOf" srcId="{614D9979-54D7-4755-B870-0B3AEA6D562E}" destId="{6BF8C499-9211-42B7-9521-947226F55EFC}" srcOrd="0" destOrd="0" presId="urn:microsoft.com/office/officeart/2005/8/layout/chart3"/>
    <dgm:cxn modelId="{0A321E0D-8975-4679-9D11-708950CE98B6}" srcId="{1D5A0D2F-4134-46B7-9FA3-236E5A29013E}" destId="{2D68B4DD-2551-4A79-B944-404E6F786D1E}" srcOrd="4" destOrd="0" parTransId="{744531C6-8088-4E08-A58B-B5C1987A43EC}" sibTransId="{8296E3B2-B92F-4029-B7C6-D7FD6A711178}"/>
    <dgm:cxn modelId="{FB2F746C-91C7-477B-813B-7E0739F8B6F6}" srcId="{1D5A0D2F-4134-46B7-9FA3-236E5A29013E}" destId="{C5B5A143-2C38-45EC-B9DF-8DCEDAF3DFF2}" srcOrd="1" destOrd="0" parTransId="{329C8759-FA34-405B-9EB8-2877B5545332}" sibTransId="{2CF7E746-8C08-459A-8F8C-8F36CC97E1FE}"/>
    <dgm:cxn modelId="{6D05BAB8-F3C4-4E48-AE38-0D92A4CAF4EE}" type="presOf" srcId="{8EBDD30C-BC39-43A2-AB3C-B8AB3C73AD71}" destId="{54133589-2BD7-4BD7-BDF0-C6560B3432A7}" srcOrd="1" destOrd="0" presId="urn:microsoft.com/office/officeart/2005/8/layout/chart3"/>
    <dgm:cxn modelId="{BB355B59-F594-4527-A876-F84E4B41EED4}" srcId="{1D5A0D2F-4134-46B7-9FA3-236E5A29013E}" destId="{614D9979-54D7-4755-B870-0B3AEA6D562E}" srcOrd="5" destOrd="0" parTransId="{C3DCD594-3355-439A-ACF0-7E6F3834E337}" sibTransId="{EA26610F-92E0-49A3-9EE9-2A6F0FBC48A8}"/>
    <dgm:cxn modelId="{36E32F8D-10F2-4C89-B9BA-8E8A807FEB76}" type="presOf" srcId="{CE739A1F-5F53-4CF3-96C1-AF4420506E7D}" destId="{19466D2F-0CC1-4FCF-89CF-5D409939F88C}" srcOrd="1" destOrd="0" presId="urn:microsoft.com/office/officeart/2005/8/layout/chart3"/>
    <dgm:cxn modelId="{ACB9A6C6-2340-410E-AB23-75B4F2C953AA}" type="presOf" srcId="{84B54168-29E3-4331-966D-4E1B56700E4A}" destId="{D32D929B-26AF-4C1E-97C9-025107EEB030}" srcOrd="0" destOrd="0" presId="urn:microsoft.com/office/officeart/2005/8/layout/chart3"/>
    <dgm:cxn modelId="{7C7DB418-CE9B-4490-97FC-96DB5C772DC7}" type="presOf" srcId="{C5B5A143-2C38-45EC-B9DF-8DCEDAF3DFF2}" destId="{C0FFFF2D-3462-4D83-812A-644633FF6AA6}" srcOrd="0" destOrd="0" presId="urn:microsoft.com/office/officeart/2005/8/layout/chart3"/>
    <dgm:cxn modelId="{FFAAD4CA-E0FB-4D1F-9A46-47EF957FD541}" type="presOf" srcId="{CE739A1F-5F53-4CF3-96C1-AF4420506E7D}" destId="{B4BFF999-3FBE-4139-8A48-C3828CC8D597}" srcOrd="0" destOrd="0" presId="urn:microsoft.com/office/officeart/2005/8/layout/chart3"/>
    <dgm:cxn modelId="{85ACB585-79EA-47D8-BD80-9C75557AF25A}" type="presOf" srcId="{1D5A0D2F-4134-46B7-9FA3-236E5A29013E}" destId="{7E8E4409-9494-41B4-9B54-EBC44BEA9581}" srcOrd="0" destOrd="0" presId="urn:microsoft.com/office/officeart/2005/8/layout/chart3"/>
    <dgm:cxn modelId="{5E48C191-8B6F-4B6D-92FA-3574C33AC10B}" type="presOf" srcId="{8EBDD30C-BC39-43A2-AB3C-B8AB3C73AD71}" destId="{299C69F9-48EA-498B-BC0F-AF63308977AC}" srcOrd="0" destOrd="0" presId="urn:microsoft.com/office/officeart/2005/8/layout/chart3"/>
    <dgm:cxn modelId="{A2CF27D9-844B-4E43-BC24-78984E5D6689}" type="presOf" srcId="{614D9979-54D7-4755-B870-0B3AEA6D562E}" destId="{FEC16114-DF5B-4FE3-A2D9-5EB6DC505617}" srcOrd="1" destOrd="0" presId="urn:microsoft.com/office/officeart/2005/8/layout/chart3"/>
    <dgm:cxn modelId="{791DA088-470C-4075-A8D1-06DEBFBF2E24}" type="presParOf" srcId="{7E8E4409-9494-41B4-9B54-EBC44BEA9581}" destId="{D32D929B-26AF-4C1E-97C9-025107EEB030}" srcOrd="0" destOrd="0" presId="urn:microsoft.com/office/officeart/2005/8/layout/chart3"/>
    <dgm:cxn modelId="{61612CB3-9035-4040-861F-6E4E78CF5C8B}" type="presParOf" srcId="{7E8E4409-9494-41B4-9B54-EBC44BEA9581}" destId="{56F4621E-63FC-48D5-AE8A-7C5D33678A18}" srcOrd="1" destOrd="0" presId="urn:microsoft.com/office/officeart/2005/8/layout/chart3"/>
    <dgm:cxn modelId="{DE308BC3-5AC4-48D6-9495-4ED482719B9C}" type="presParOf" srcId="{7E8E4409-9494-41B4-9B54-EBC44BEA9581}" destId="{C0FFFF2D-3462-4D83-812A-644633FF6AA6}" srcOrd="2" destOrd="0" presId="urn:microsoft.com/office/officeart/2005/8/layout/chart3"/>
    <dgm:cxn modelId="{63391377-0B50-4333-8C03-32E240E03342}" type="presParOf" srcId="{7E8E4409-9494-41B4-9B54-EBC44BEA9581}" destId="{47EA6C2D-3132-4400-ABD6-1DA97A5B12B1}" srcOrd="3" destOrd="0" presId="urn:microsoft.com/office/officeart/2005/8/layout/chart3"/>
    <dgm:cxn modelId="{17DD7738-BD14-4559-8978-FAB129ED3B3F}" type="presParOf" srcId="{7E8E4409-9494-41B4-9B54-EBC44BEA9581}" destId="{B4BFF999-3FBE-4139-8A48-C3828CC8D597}" srcOrd="4" destOrd="0" presId="urn:microsoft.com/office/officeart/2005/8/layout/chart3"/>
    <dgm:cxn modelId="{AF4FB090-E7C1-4402-A48A-A670EBFA7CF9}" type="presParOf" srcId="{7E8E4409-9494-41B4-9B54-EBC44BEA9581}" destId="{19466D2F-0CC1-4FCF-89CF-5D409939F88C}" srcOrd="5" destOrd="0" presId="urn:microsoft.com/office/officeart/2005/8/layout/chart3"/>
    <dgm:cxn modelId="{9E36520B-AD8D-46C0-94C9-968D68948F11}" type="presParOf" srcId="{7E8E4409-9494-41B4-9B54-EBC44BEA9581}" destId="{299C69F9-48EA-498B-BC0F-AF63308977AC}" srcOrd="6" destOrd="0" presId="urn:microsoft.com/office/officeart/2005/8/layout/chart3"/>
    <dgm:cxn modelId="{C5EBA46E-5B90-43D2-9500-29FDDDECFAA8}" type="presParOf" srcId="{7E8E4409-9494-41B4-9B54-EBC44BEA9581}" destId="{54133589-2BD7-4BD7-BDF0-C6560B3432A7}" srcOrd="7" destOrd="0" presId="urn:microsoft.com/office/officeart/2005/8/layout/chart3"/>
    <dgm:cxn modelId="{007AEFCA-21D2-4B8D-9307-A8D2704D4CF6}" type="presParOf" srcId="{7E8E4409-9494-41B4-9B54-EBC44BEA9581}" destId="{C70F7387-234C-42F7-A2E1-F2A267715A62}" srcOrd="8" destOrd="0" presId="urn:microsoft.com/office/officeart/2005/8/layout/chart3"/>
    <dgm:cxn modelId="{89D15D47-A825-4FB9-B49C-51488BF2C03C}" type="presParOf" srcId="{7E8E4409-9494-41B4-9B54-EBC44BEA9581}" destId="{22D17FAE-E565-4CE5-B75F-30818A999AFC}" srcOrd="9" destOrd="0" presId="urn:microsoft.com/office/officeart/2005/8/layout/chart3"/>
    <dgm:cxn modelId="{490894EF-C843-46FC-881C-8CF8D66F8B6A}" type="presParOf" srcId="{7E8E4409-9494-41B4-9B54-EBC44BEA9581}" destId="{6BF8C499-9211-42B7-9521-947226F55EFC}" srcOrd="10" destOrd="0" presId="urn:microsoft.com/office/officeart/2005/8/layout/chart3"/>
    <dgm:cxn modelId="{9F38BCBF-08F6-4DEC-ABED-D4A11CF496E6}" type="presParOf" srcId="{7E8E4409-9494-41B4-9B54-EBC44BEA9581}" destId="{FEC16114-DF5B-4FE3-A2D9-5EB6DC505617}" srcOrd="11" destOrd="0" presId="urn:microsoft.com/office/officeart/2005/8/layout/char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91AC5-AD68-4EC3-A8BD-998834855663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25E323-F900-4EFA-8A78-AEA623F1D898}">
      <dgm:prSet phldrT="[Text]"/>
      <dgm:spPr/>
      <dgm:t>
        <a:bodyPr/>
        <a:lstStyle/>
        <a:p>
          <a:r>
            <a:rPr lang="en-US" dirty="0" smtClean="0"/>
            <a:t>D&amp;SJ </a:t>
          </a:r>
          <a:endParaRPr lang="en-US" dirty="0"/>
        </a:p>
      </dgm:t>
    </dgm:pt>
    <dgm:pt modelId="{71917445-BA77-47F3-81C7-BA8DB87E4F49}" type="parTrans" cxnId="{C18FDE6D-B2CF-4AAF-8913-CA4AFB545A03}">
      <dgm:prSet/>
      <dgm:spPr/>
      <dgm:t>
        <a:bodyPr/>
        <a:lstStyle/>
        <a:p>
          <a:endParaRPr lang="en-US"/>
        </a:p>
      </dgm:t>
    </dgm:pt>
    <dgm:pt modelId="{46FAB74F-AF7E-4BC7-8ECA-02AD2424A06F}" type="sibTrans" cxnId="{C18FDE6D-B2CF-4AAF-8913-CA4AFB545A03}">
      <dgm:prSet/>
      <dgm:spPr/>
      <dgm:t>
        <a:bodyPr/>
        <a:lstStyle/>
        <a:p>
          <a:endParaRPr lang="en-US"/>
        </a:p>
      </dgm:t>
    </dgm:pt>
    <dgm:pt modelId="{1310BCAB-214C-49AD-A9DE-BF5D28EDA204}">
      <dgm:prSet phldrT="[Text]"/>
      <dgm:spPr/>
      <dgm:t>
        <a:bodyPr/>
        <a:lstStyle/>
        <a:p>
          <a:r>
            <a:rPr lang="en-US" dirty="0" smtClean="0"/>
            <a:t>Nodal officer</a:t>
          </a:r>
          <a:endParaRPr lang="en-US" dirty="0"/>
        </a:p>
      </dgm:t>
    </dgm:pt>
    <dgm:pt modelId="{8AF2CBF8-5D57-44EE-BE84-9532885EBD70}" type="parTrans" cxnId="{2E8184AD-C2F1-4EDF-8CAE-06E075FF9D89}">
      <dgm:prSet/>
      <dgm:spPr/>
      <dgm:t>
        <a:bodyPr/>
        <a:lstStyle/>
        <a:p>
          <a:endParaRPr lang="en-US"/>
        </a:p>
      </dgm:t>
    </dgm:pt>
    <dgm:pt modelId="{3DA2B2F1-DA49-4E41-9556-CC427F1104A8}" type="sibTrans" cxnId="{2E8184AD-C2F1-4EDF-8CAE-06E075FF9D89}">
      <dgm:prSet/>
      <dgm:spPr/>
      <dgm:t>
        <a:bodyPr/>
        <a:lstStyle/>
        <a:p>
          <a:endParaRPr lang="en-US"/>
        </a:p>
      </dgm:t>
    </dgm:pt>
    <dgm:pt modelId="{C516D520-D7CD-47A7-84A1-EB95C636B476}">
      <dgm:prSet phldrT="[Text]"/>
      <dgm:spPr/>
      <dgm:t>
        <a:bodyPr/>
        <a:lstStyle/>
        <a:p>
          <a:r>
            <a:rPr lang="en-US" dirty="0" smtClean="0"/>
            <a:t>District Computer Committee</a:t>
          </a:r>
          <a:endParaRPr lang="en-US" dirty="0"/>
        </a:p>
      </dgm:t>
    </dgm:pt>
    <dgm:pt modelId="{79E0581E-72EC-490D-9760-205C938F684C}" type="parTrans" cxnId="{55A87D28-8441-4F28-992A-ECA6831AB57B}">
      <dgm:prSet/>
      <dgm:spPr/>
      <dgm:t>
        <a:bodyPr/>
        <a:lstStyle/>
        <a:p>
          <a:endParaRPr lang="en-US"/>
        </a:p>
      </dgm:t>
    </dgm:pt>
    <dgm:pt modelId="{B460B080-1794-4F12-8055-4669EE179F7D}" type="sibTrans" cxnId="{55A87D28-8441-4F28-992A-ECA6831AB57B}">
      <dgm:prSet/>
      <dgm:spPr/>
      <dgm:t>
        <a:bodyPr/>
        <a:lstStyle/>
        <a:p>
          <a:endParaRPr lang="en-US"/>
        </a:p>
      </dgm:t>
    </dgm:pt>
    <dgm:pt modelId="{15DBDB97-855E-41E5-A98A-70D08C4FC411}">
      <dgm:prSet phldrT="[Text]"/>
      <dgm:spPr/>
      <dgm:t>
        <a:bodyPr/>
        <a:lstStyle/>
        <a:p>
          <a:r>
            <a:rPr lang="en-US" dirty="0" smtClean="0"/>
            <a:t>CMO</a:t>
          </a:r>
          <a:endParaRPr lang="en-US" dirty="0"/>
        </a:p>
      </dgm:t>
    </dgm:pt>
    <dgm:pt modelId="{EFAF2FE6-B487-4E55-AF43-D9CDCED854F7}" type="parTrans" cxnId="{D851AEDF-A2C4-459C-A96A-33FC4D790108}">
      <dgm:prSet/>
      <dgm:spPr/>
      <dgm:t>
        <a:bodyPr/>
        <a:lstStyle/>
        <a:p>
          <a:endParaRPr lang="en-US"/>
        </a:p>
      </dgm:t>
    </dgm:pt>
    <dgm:pt modelId="{B6DE4683-6C9F-407F-8D9D-E5C783FD8D5F}" type="sibTrans" cxnId="{D851AEDF-A2C4-459C-A96A-33FC4D790108}">
      <dgm:prSet/>
      <dgm:spPr/>
      <dgm:t>
        <a:bodyPr/>
        <a:lstStyle/>
        <a:p>
          <a:endParaRPr lang="en-US"/>
        </a:p>
      </dgm:t>
    </dgm:pt>
    <dgm:pt modelId="{948538C0-D1A9-4644-91B7-64DB8C270673}">
      <dgm:prSet phldrT="[Text]"/>
      <dgm:spPr/>
      <dgm:t>
        <a:bodyPr/>
        <a:lstStyle/>
        <a:p>
          <a:r>
            <a:rPr lang="en-US" dirty="0" smtClean="0"/>
            <a:t>Jail Supdt</a:t>
          </a:r>
          <a:endParaRPr lang="en-US" dirty="0"/>
        </a:p>
      </dgm:t>
    </dgm:pt>
    <dgm:pt modelId="{5BE38BD7-00EA-4172-8F6E-8754D1178BD8}" type="parTrans" cxnId="{E64675B8-A91E-4394-8FFC-1199105D8CAA}">
      <dgm:prSet/>
      <dgm:spPr/>
      <dgm:t>
        <a:bodyPr/>
        <a:lstStyle/>
        <a:p>
          <a:endParaRPr lang="en-US"/>
        </a:p>
      </dgm:t>
    </dgm:pt>
    <dgm:pt modelId="{0C87A463-E4B5-4441-AF29-EFEEA272B1F6}" type="sibTrans" cxnId="{E64675B8-A91E-4394-8FFC-1199105D8CAA}">
      <dgm:prSet/>
      <dgm:spPr/>
      <dgm:t>
        <a:bodyPr/>
        <a:lstStyle/>
        <a:p>
          <a:endParaRPr lang="en-US"/>
        </a:p>
      </dgm:t>
    </dgm:pt>
    <dgm:pt modelId="{AA82D172-4B5E-45C7-8913-4A3690842043}" type="pres">
      <dgm:prSet presAssocID="{A0E91AC5-AD68-4EC3-A8BD-9988348556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17467C-0279-4345-9080-45A5225D1FA1}" type="pres">
      <dgm:prSet presAssocID="{EA25E323-F900-4EFA-8A78-AEA623F1D8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CA84D-6F66-4C46-9AE5-683A5D07C2F0}" type="pres">
      <dgm:prSet presAssocID="{EA25E323-F900-4EFA-8A78-AEA623F1D898}" presName="spNode" presStyleCnt="0"/>
      <dgm:spPr/>
    </dgm:pt>
    <dgm:pt modelId="{F80461D2-A103-49D3-B7C0-C437CBE963F2}" type="pres">
      <dgm:prSet presAssocID="{46FAB74F-AF7E-4BC7-8ECA-02AD2424A06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29257BD-94FD-435F-86A3-27D0024F4354}" type="pres">
      <dgm:prSet presAssocID="{1310BCAB-214C-49AD-A9DE-BF5D28EDA20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A6D40-3D8A-474B-93E8-49D2DDE89993}" type="pres">
      <dgm:prSet presAssocID="{1310BCAB-214C-49AD-A9DE-BF5D28EDA204}" presName="spNode" presStyleCnt="0"/>
      <dgm:spPr/>
    </dgm:pt>
    <dgm:pt modelId="{E26A8871-D11C-4BDE-8D51-55AA94B244D1}" type="pres">
      <dgm:prSet presAssocID="{3DA2B2F1-DA49-4E41-9556-CC427F1104A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AFFF322-EE40-492F-8531-277B70654D56}" type="pres">
      <dgm:prSet presAssocID="{C516D520-D7CD-47A7-84A1-EB95C636B47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5D064-8BDE-4C7C-87FE-3C764C4043DB}" type="pres">
      <dgm:prSet presAssocID="{C516D520-D7CD-47A7-84A1-EB95C636B476}" presName="spNode" presStyleCnt="0"/>
      <dgm:spPr/>
    </dgm:pt>
    <dgm:pt modelId="{173DD285-179E-4FC5-960C-F97D4FF64121}" type="pres">
      <dgm:prSet presAssocID="{B460B080-1794-4F12-8055-4669EE179F7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38FC43C-4A13-4401-86DA-E800A25CC7E2}" type="pres">
      <dgm:prSet presAssocID="{15DBDB97-855E-41E5-A98A-70D08C4FC4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87E53-4C6D-4A7D-AF7B-98EA770493E8}" type="pres">
      <dgm:prSet presAssocID="{15DBDB97-855E-41E5-A98A-70D08C4FC411}" presName="spNode" presStyleCnt="0"/>
      <dgm:spPr/>
    </dgm:pt>
    <dgm:pt modelId="{25C4BFE8-E159-4A14-B4DA-79E8AF937613}" type="pres">
      <dgm:prSet presAssocID="{B6DE4683-6C9F-407F-8D9D-E5C783FD8D5F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64CEE81-09C8-4569-B237-BF7CBEA302B9}" type="pres">
      <dgm:prSet presAssocID="{948538C0-D1A9-4644-91B7-64DB8C27067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360B4-B083-44C0-A008-8DCB4C98BA12}" type="pres">
      <dgm:prSet presAssocID="{948538C0-D1A9-4644-91B7-64DB8C270673}" presName="spNode" presStyleCnt="0"/>
      <dgm:spPr/>
    </dgm:pt>
    <dgm:pt modelId="{9F529C1D-5F35-4FD2-A36F-02E2AB6DF4A3}" type="pres">
      <dgm:prSet presAssocID="{0C87A463-E4B5-4441-AF29-EFEEA272B1F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2E8184AD-C2F1-4EDF-8CAE-06E075FF9D89}" srcId="{A0E91AC5-AD68-4EC3-A8BD-998834855663}" destId="{1310BCAB-214C-49AD-A9DE-BF5D28EDA204}" srcOrd="1" destOrd="0" parTransId="{8AF2CBF8-5D57-44EE-BE84-9532885EBD70}" sibTransId="{3DA2B2F1-DA49-4E41-9556-CC427F1104A8}"/>
    <dgm:cxn modelId="{1BB28B3D-7EE5-4906-846B-4E9F08E79892}" type="presOf" srcId="{3DA2B2F1-DA49-4E41-9556-CC427F1104A8}" destId="{E26A8871-D11C-4BDE-8D51-55AA94B244D1}" srcOrd="0" destOrd="0" presId="urn:microsoft.com/office/officeart/2005/8/layout/cycle6"/>
    <dgm:cxn modelId="{805CC1EA-D014-49BF-AD8F-C48B8A279218}" type="presOf" srcId="{C516D520-D7CD-47A7-84A1-EB95C636B476}" destId="{CAFFF322-EE40-492F-8531-277B70654D56}" srcOrd="0" destOrd="0" presId="urn:microsoft.com/office/officeart/2005/8/layout/cycle6"/>
    <dgm:cxn modelId="{ABFECF3A-DF7E-4938-98C6-0084DC05441E}" type="presOf" srcId="{1310BCAB-214C-49AD-A9DE-BF5D28EDA204}" destId="{F29257BD-94FD-435F-86A3-27D0024F4354}" srcOrd="0" destOrd="0" presId="urn:microsoft.com/office/officeart/2005/8/layout/cycle6"/>
    <dgm:cxn modelId="{AAF0AA53-7065-4746-BAC3-EE7D4B08133E}" type="presOf" srcId="{948538C0-D1A9-4644-91B7-64DB8C270673}" destId="{F64CEE81-09C8-4569-B237-BF7CBEA302B9}" srcOrd="0" destOrd="0" presId="urn:microsoft.com/office/officeart/2005/8/layout/cycle6"/>
    <dgm:cxn modelId="{13C62830-8C02-4F4F-95B5-226B6EB77E2A}" type="presOf" srcId="{B460B080-1794-4F12-8055-4669EE179F7D}" destId="{173DD285-179E-4FC5-960C-F97D4FF64121}" srcOrd="0" destOrd="0" presId="urn:microsoft.com/office/officeart/2005/8/layout/cycle6"/>
    <dgm:cxn modelId="{55A87D28-8441-4F28-992A-ECA6831AB57B}" srcId="{A0E91AC5-AD68-4EC3-A8BD-998834855663}" destId="{C516D520-D7CD-47A7-84A1-EB95C636B476}" srcOrd="2" destOrd="0" parTransId="{79E0581E-72EC-490D-9760-205C938F684C}" sibTransId="{B460B080-1794-4F12-8055-4669EE179F7D}"/>
    <dgm:cxn modelId="{E6A92AFE-0F53-4CB7-9788-8D2208C84EE5}" type="presOf" srcId="{A0E91AC5-AD68-4EC3-A8BD-998834855663}" destId="{AA82D172-4B5E-45C7-8913-4A3690842043}" srcOrd="0" destOrd="0" presId="urn:microsoft.com/office/officeart/2005/8/layout/cycle6"/>
    <dgm:cxn modelId="{E64675B8-A91E-4394-8FFC-1199105D8CAA}" srcId="{A0E91AC5-AD68-4EC3-A8BD-998834855663}" destId="{948538C0-D1A9-4644-91B7-64DB8C270673}" srcOrd="4" destOrd="0" parTransId="{5BE38BD7-00EA-4172-8F6E-8754D1178BD8}" sibTransId="{0C87A463-E4B5-4441-AF29-EFEEA272B1F6}"/>
    <dgm:cxn modelId="{CA7482F9-0086-48F2-AA4F-2712FFDA4125}" type="presOf" srcId="{46FAB74F-AF7E-4BC7-8ECA-02AD2424A06F}" destId="{F80461D2-A103-49D3-B7C0-C437CBE963F2}" srcOrd="0" destOrd="0" presId="urn:microsoft.com/office/officeart/2005/8/layout/cycle6"/>
    <dgm:cxn modelId="{4E111825-8C87-4B56-9DE3-E898AE03E16A}" type="presOf" srcId="{15DBDB97-855E-41E5-A98A-70D08C4FC411}" destId="{238FC43C-4A13-4401-86DA-E800A25CC7E2}" srcOrd="0" destOrd="0" presId="urn:microsoft.com/office/officeart/2005/8/layout/cycle6"/>
    <dgm:cxn modelId="{7D3AF3FD-2FDB-4C2D-9F65-629B9FD6F519}" type="presOf" srcId="{EA25E323-F900-4EFA-8A78-AEA623F1D898}" destId="{DF17467C-0279-4345-9080-45A5225D1FA1}" srcOrd="0" destOrd="0" presId="urn:microsoft.com/office/officeart/2005/8/layout/cycle6"/>
    <dgm:cxn modelId="{E72068D4-CD3B-4326-9722-533C8004A459}" type="presOf" srcId="{0C87A463-E4B5-4441-AF29-EFEEA272B1F6}" destId="{9F529C1D-5F35-4FD2-A36F-02E2AB6DF4A3}" srcOrd="0" destOrd="0" presId="urn:microsoft.com/office/officeart/2005/8/layout/cycle6"/>
    <dgm:cxn modelId="{D851AEDF-A2C4-459C-A96A-33FC4D790108}" srcId="{A0E91AC5-AD68-4EC3-A8BD-998834855663}" destId="{15DBDB97-855E-41E5-A98A-70D08C4FC411}" srcOrd="3" destOrd="0" parTransId="{EFAF2FE6-B487-4E55-AF43-D9CDCED854F7}" sibTransId="{B6DE4683-6C9F-407F-8D9D-E5C783FD8D5F}"/>
    <dgm:cxn modelId="{ACA35444-03F2-49F2-B93E-8EBBF5674CA7}" type="presOf" srcId="{B6DE4683-6C9F-407F-8D9D-E5C783FD8D5F}" destId="{25C4BFE8-E159-4A14-B4DA-79E8AF937613}" srcOrd="0" destOrd="0" presId="urn:microsoft.com/office/officeart/2005/8/layout/cycle6"/>
    <dgm:cxn modelId="{C18FDE6D-B2CF-4AAF-8913-CA4AFB545A03}" srcId="{A0E91AC5-AD68-4EC3-A8BD-998834855663}" destId="{EA25E323-F900-4EFA-8A78-AEA623F1D898}" srcOrd="0" destOrd="0" parTransId="{71917445-BA77-47F3-81C7-BA8DB87E4F49}" sibTransId="{46FAB74F-AF7E-4BC7-8ECA-02AD2424A06F}"/>
    <dgm:cxn modelId="{0962EB37-CB90-4564-9954-3E4143883389}" type="presParOf" srcId="{AA82D172-4B5E-45C7-8913-4A3690842043}" destId="{DF17467C-0279-4345-9080-45A5225D1FA1}" srcOrd="0" destOrd="0" presId="urn:microsoft.com/office/officeart/2005/8/layout/cycle6"/>
    <dgm:cxn modelId="{7B1994ED-C7FB-4831-A05E-7D71130AE95D}" type="presParOf" srcId="{AA82D172-4B5E-45C7-8913-4A3690842043}" destId="{72DCA84D-6F66-4C46-9AE5-683A5D07C2F0}" srcOrd="1" destOrd="0" presId="urn:microsoft.com/office/officeart/2005/8/layout/cycle6"/>
    <dgm:cxn modelId="{53BE9352-47E7-4EBC-9BB1-A94EF39AC576}" type="presParOf" srcId="{AA82D172-4B5E-45C7-8913-4A3690842043}" destId="{F80461D2-A103-49D3-B7C0-C437CBE963F2}" srcOrd="2" destOrd="0" presId="urn:microsoft.com/office/officeart/2005/8/layout/cycle6"/>
    <dgm:cxn modelId="{83687AA4-B245-4112-8728-F989DBD2040B}" type="presParOf" srcId="{AA82D172-4B5E-45C7-8913-4A3690842043}" destId="{F29257BD-94FD-435F-86A3-27D0024F4354}" srcOrd="3" destOrd="0" presId="urn:microsoft.com/office/officeart/2005/8/layout/cycle6"/>
    <dgm:cxn modelId="{A18DFB44-2799-4C03-89BC-62405BBEBC92}" type="presParOf" srcId="{AA82D172-4B5E-45C7-8913-4A3690842043}" destId="{8ADA6D40-3D8A-474B-93E8-49D2DDE89993}" srcOrd="4" destOrd="0" presId="urn:microsoft.com/office/officeart/2005/8/layout/cycle6"/>
    <dgm:cxn modelId="{A6530217-D794-4716-87F5-0675D1B747D6}" type="presParOf" srcId="{AA82D172-4B5E-45C7-8913-4A3690842043}" destId="{E26A8871-D11C-4BDE-8D51-55AA94B244D1}" srcOrd="5" destOrd="0" presId="urn:microsoft.com/office/officeart/2005/8/layout/cycle6"/>
    <dgm:cxn modelId="{9D2F4D96-FD97-492E-B5FF-966FC40DB42C}" type="presParOf" srcId="{AA82D172-4B5E-45C7-8913-4A3690842043}" destId="{CAFFF322-EE40-492F-8531-277B70654D56}" srcOrd="6" destOrd="0" presId="urn:microsoft.com/office/officeart/2005/8/layout/cycle6"/>
    <dgm:cxn modelId="{01029B12-FFD1-4443-8643-6A808A7D571A}" type="presParOf" srcId="{AA82D172-4B5E-45C7-8913-4A3690842043}" destId="{70A5D064-8BDE-4C7C-87FE-3C764C4043DB}" srcOrd="7" destOrd="0" presId="urn:microsoft.com/office/officeart/2005/8/layout/cycle6"/>
    <dgm:cxn modelId="{D60218D5-ED48-4DD2-B2CE-70A93C897E2B}" type="presParOf" srcId="{AA82D172-4B5E-45C7-8913-4A3690842043}" destId="{173DD285-179E-4FC5-960C-F97D4FF64121}" srcOrd="8" destOrd="0" presId="urn:microsoft.com/office/officeart/2005/8/layout/cycle6"/>
    <dgm:cxn modelId="{A1B306C8-B5D7-42A6-B3A2-C0EB5A15AEAF}" type="presParOf" srcId="{AA82D172-4B5E-45C7-8913-4A3690842043}" destId="{238FC43C-4A13-4401-86DA-E800A25CC7E2}" srcOrd="9" destOrd="0" presId="urn:microsoft.com/office/officeart/2005/8/layout/cycle6"/>
    <dgm:cxn modelId="{04CD18BB-21E3-41BC-81B1-74435B8A172E}" type="presParOf" srcId="{AA82D172-4B5E-45C7-8913-4A3690842043}" destId="{D2C87E53-4C6D-4A7D-AF7B-98EA770493E8}" srcOrd="10" destOrd="0" presId="urn:microsoft.com/office/officeart/2005/8/layout/cycle6"/>
    <dgm:cxn modelId="{B7163FCD-F984-4195-A516-313DAD02912A}" type="presParOf" srcId="{AA82D172-4B5E-45C7-8913-4A3690842043}" destId="{25C4BFE8-E159-4A14-B4DA-79E8AF937613}" srcOrd="11" destOrd="0" presId="urn:microsoft.com/office/officeart/2005/8/layout/cycle6"/>
    <dgm:cxn modelId="{4F354E99-D6AE-404C-AD17-D48C0EDD31C2}" type="presParOf" srcId="{AA82D172-4B5E-45C7-8913-4A3690842043}" destId="{F64CEE81-09C8-4569-B237-BF7CBEA302B9}" srcOrd="12" destOrd="0" presId="urn:microsoft.com/office/officeart/2005/8/layout/cycle6"/>
    <dgm:cxn modelId="{90F8BA1B-C917-4DCA-AF69-0B2F108E7B6F}" type="presParOf" srcId="{AA82D172-4B5E-45C7-8913-4A3690842043}" destId="{CD8360B4-B083-44C0-A008-8DCB4C98BA12}" srcOrd="13" destOrd="0" presId="urn:microsoft.com/office/officeart/2005/8/layout/cycle6"/>
    <dgm:cxn modelId="{6EEF2440-53C4-420F-AD98-2BE10D66C28C}" type="presParOf" srcId="{AA82D172-4B5E-45C7-8913-4A3690842043}" destId="{9F529C1D-5F35-4FD2-A36F-02E2AB6DF4A3}" srcOrd="14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764360-988C-42CA-B8DA-53048F67C493}" type="doc">
      <dgm:prSet loTypeId="urn:microsoft.com/office/officeart/2005/8/layout/chart3" loCatId="cycle" qsTypeId="urn:microsoft.com/office/officeart/2005/8/quickstyle/simple1" qsCatId="simple" csTypeId="urn:microsoft.com/office/officeart/2005/8/colors/colorful1#2" csCatId="colorful" phldr="1"/>
      <dgm:spPr/>
    </dgm:pt>
    <dgm:pt modelId="{2E94F552-3F4F-4F5C-83E3-601F2C83B2C9}">
      <dgm:prSet phldrT="[Text]"/>
      <dgm:spPr/>
      <dgm:t>
        <a:bodyPr/>
        <a:lstStyle/>
        <a:p>
          <a:r>
            <a:rPr lang="en-US" dirty="0" smtClean="0"/>
            <a:t>District Judge – Judicial department &amp; Nodal officer of District Computer Committee</a:t>
          </a:r>
          <a:endParaRPr lang="en-US" dirty="0"/>
        </a:p>
      </dgm:t>
    </dgm:pt>
    <dgm:pt modelId="{127C7F07-59B5-4A8F-AB76-BC4BB1443992}" type="parTrans" cxnId="{156212BB-AC9F-4650-972E-66887F80CF57}">
      <dgm:prSet/>
      <dgm:spPr/>
      <dgm:t>
        <a:bodyPr/>
        <a:lstStyle/>
        <a:p>
          <a:endParaRPr lang="en-US"/>
        </a:p>
      </dgm:t>
    </dgm:pt>
    <dgm:pt modelId="{181D062C-70EA-487B-9C1A-BCC85AFF0DA9}" type="sibTrans" cxnId="{156212BB-AC9F-4650-972E-66887F80CF57}">
      <dgm:prSet/>
      <dgm:spPr/>
      <dgm:t>
        <a:bodyPr/>
        <a:lstStyle/>
        <a:p>
          <a:endParaRPr lang="en-US"/>
        </a:p>
      </dgm:t>
    </dgm:pt>
    <dgm:pt modelId="{F029D75C-688E-48D2-BD2B-DF73126C752C}">
      <dgm:prSet phldrT="[Text]"/>
      <dgm:spPr/>
      <dgm:t>
        <a:bodyPr/>
        <a:lstStyle/>
        <a:p>
          <a:r>
            <a:rPr lang="en-US" dirty="0" smtClean="0"/>
            <a:t>Court </a:t>
          </a:r>
          <a:r>
            <a:rPr lang="en-US" dirty="0" err="1" smtClean="0"/>
            <a:t>Suprentendent</a:t>
          </a:r>
          <a:r>
            <a:rPr lang="en-US" dirty="0" smtClean="0"/>
            <a:t> or Court manager / or any other person 	nominated by D&amp;SJ</a:t>
          </a:r>
          <a:endParaRPr lang="en-US" dirty="0"/>
        </a:p>
      </dgm:t>
    </dgm:pt>
    <dgm:pt modelId="{898A912D-1C9A-4763-8A8D-C1521EA091FF}" type="parTrans" cxnId="{F060AB8D-7D7A-4B2E-85BB-29A4231DD10F}">
      <dgm:prSet/>
      <dgm:spPr/>
      <dgm:t>
        <a:bodyPr/>
        <a:lstStyle/>
        <a:p>
          <a:endParaRPr lang="en-US"/>
        </a:p>
      </dgm:t>
    </dgm:pt>
    <dgm:pt modelId="{D6F1050D-CA07-484E-AB08-2273C87D756F}" type="sibTrans" cxnId="{F060AB8D-7D7A-4B2E-85BB-29A4231DD10F}">
      <dgm:prSet/>
      <dgm:spPr/>
      <dgm:t>
        <a:bodyPr/>
        <a:lstStyle/>
        <a:p>
          <a:endParaRPr lang="en-US"/>
        </a:p>
      </dgm:t>
    </dgm:pt>
    <dgm:pt modelId="{C03338BF-195E-4F13-9642-41228C5F7200}">
      <dgm:prSet phldrT="[Text]"/>
      <dgm:spPr/>
      <dgm:t>
        <a:bodyPr/>
        <a:lstStyle/>
        <a:p>
          <a:r>
            <a:rPr lang="en-US" dirty="0" smtClean="0"/>
            <a:t>Jail Superintendent – Jail Department </a:t>
          </a:r>
          <a:endParaRPr lang="en-US" dirty="0"/>
        </a:p>
      </dgm:t>
    </dgm:pt>
    <dgm:pt modelId="{3C836489-14E7-487B-A71A-5B54FAFC109E}" type="parTrans" cxnId="{A8E65F63-76DD-45B1-B8CE-DA985987EE67}">
      <dgm:prSet/>
      <dgm:spPr/>
      <dgm:t>
        <a:bodyPr/>
        <a:lstStyle/>
        <a:p>
          <a:endParaRPr lang="en-US"/>
        </a:p>
      </dgm:t>
    </dgm:pt>
    <dgm:pt modelId="{E788C075-74E2-46CE-B769-D476C43C2521}" type="sibTrans" cxnId="{A8E65F63-76DD-45B1-B8CE-DA985987EE67}">
      <dgm:prSet/>
      <dgm:spPr/>
      <dgm:t>
        <a:bodyPr/>
        <a:lstStyle/>
        <a:p>
          <a:endParaRPr lang="en-US"/>
        </a:p>
      </dgm:t>
    </dgm:pt>
    <dgm:pt modelId="{BE2F19A4-6215-4602-A5EC-DE2A74ED2F37}">
      <dgm:prSet/>
      <dgm:spPr/>
      <dgm:t>
        <a:bodyPr/>
        <a:lstStyle/>
        <a:p>
          <a:r>
            <a:rPr lang="en-US" dirty="0" smtClean="0"/>
            <a:t>CMO (Chief Medical Officer) – Health Department</a:t>
          </a:r>
          <a:endParaRPr lang="en-US" dirty="0"/>
        </a:p>
      </dgm:t>
    </dgm:pt>
    <dgm:pt modelId="{C919B8BB-7CC9-4B42-951D-0A2288D3B5E7}" type="parTrans" cxnId="{D0DB950D-27C5-4DC8-8C9B-41843221B5FC}">
      <dgm:prSet/>
      <dgm:spPr/>
      <dgm:t>
        <a:bodyPr/>
        <a:lstStyle/>
        <a:p>
          <a:endParaRPr lang="en-US"/>
        </a:p>
      </dgm:t>
    </dgm:pt>
    <dgm:pt modelId="{93F46D56-A173-431E-AC59-BCC59A251F02}" type="sibTrans" cxnId="{D0DB950D-27C5-4DC8-8C9B-41843221B5FC}">
      <dgm:prSet/>
      <dgm:spPr/>
      <dgm:t>
        <a:bodyPr/>
        <a:lstStyle/>
        <a:p>
          <a:endParaRPr lang="en-US"/>
        </a:p>
      </dgm:t>
    </dgm:pt>
    <dgm:pt modelId="{4A60E173-AE31-4B94-A5C5-E6811E3D799D}">
      <dgm:prSet/>
      <dgm:spPr/>
      <dgm:t>
        <a:bodyPr/>
        <a:lstStyle/>
        <a:p>
          <a:r>
            <a:rPr lang="en-US" dirty="0" smtClean="0"/>
            <a:t>PS to CMO / or any other person nominated by Director Health Services</a:t>
          </a:r>
          <a:endParaRPr lang="en-US" dirty="0"/>
        </a:p>
      </dgm:t>
    </dgm:pt>
    <dgm:pt modelId="{E7FA5B38-2EFE-46C3-834C-9988536C4769}" type="parTrans" cxnId="{058E582D-6A9F-4D2A-BBD9-D7E7E4BA8967}">
      <dgm:prSet/>
      <dgm:spPr/>
      <dgm:t>
        <a:bodyPr/>
        <a:lstStyle/>
        <a:p>
          <a:endParaRPr lang="en-US"/>
        </a:p>
      </dgm:t>
    </dgm:pt>
    <dgm:pt modelId="{2906874F-F272-41A2-B862-5B0E5135C072}" type="sibTrans" cxnId="{058E582D-6A9F-4D2A-BBD9-D7E7E4BA8967}">
      <dgm:prSet/>
      <dgm:spPr/>
      <dgm:t>
        <a:bodyPr/>
        <a:lstStyle/>
        <a:p>
          <a:endParaRPr lang="en-US"/>
        </a:p>
      </dgm:t>
    </dgm:pt>
    <dgm:pt modelId="{5487A4C5-FF61-4FAA-B173-229417F4EC40}">
      <dgm:prSet/>
      <dgm:spPr/>
      <dgm:t>
        <a:bodyPr/>
        <a:lstStyle/>
        <a:p>
          <a:r>
            <a:rPr lang="en-US" dirty="0" smtClean="0"/>
            <a:t>PS to Jail </a:t>
          </a:r>
          <a:r>
            <a:rPr lang="en-US" dirty="0" err="1" smtClean="0"/>
            <a:t>Sperintendent</a:t>
          </a:r>
          <a:r>
            <a:rPr lang="en-US" dirty="0" smtClean="0"/>
            <a:t> / or any other person nominated by DGP  Jail </a:t>
          </a:r>
          <a:r>
            <a:rPr lang="en-US" dirty="0" err="1" smtClean="0"/>
            <a:t>Sperintendent</a:t>
          </a:r>
          <a:endParaRPr lang="en-US" dirty="0"/>
        </a:p>
      </dgm:t>
    </dgm:pt>
    <dgm:pt modelId="{E13C5A94-B245-4ED7-88FD-AA1A75EED0ED}" type="parTrans" cxnId="{D1A8529A-9F24-4EE1-A6B9-ED777EF45083}">
      <dgm:prSet/>
      <dgm:spPr/>
      <dgm:t>
        <a:bodyPr/>
        <a:lstStyle/>
        <a:p>
          <a:endParaRPr lang="en-US"/>
        </a:p>
      </dgm:t>
    </dgm:pt>
    <dgm:pt modelId="{76F8FC53-CE1A-44B6-AAEA-A5573D72791A}" type="sibTrans" cxnId="{D1A8529A-9F24-4EE1-A6B9-ED777EF45083}">
      <dgm:prSet/>
      <dgm:spPr/>
      <dgm:t>
        <a:bodyPr/>
        <a:lstStyle/>
        <a:p>
          <a:endParaRPr lang="en-US"/>
        </a:p>
      </dgm:t>
    </dgm:pt>
    <dgm:pt modelId="{7544FC1F-13F3-430F-A47A-3A0AE201F9DB}" type="pres">
      <dgm:prSet presAssocID="{50764360-988C-42CA-B8DA-53048F67C493}" presName="compositeShape" presStyleCnt="0">
        <dgm:presLayoutVars>
          <dgm:chMax val="7"/>
          <dgm:dir/>
          <dgm:resizeHandles val="exact"/>
        </dgm:presLayoutVars>
      </dgm:prSet>
      <dgm:spPr/>
    </dgm:pt>
    <dgm:pt modelId="{951A7E50-80BB-4351-A7FD-E3373C4DBF5C}" type="pres">
      <dgm:prSet presAssocID="{50764360-988C-42CA-B8DA-53048F67C493}" presName="wedge1" presStyleLbl="node1" presStyleIdx="0" presStyleCnt="6"/>
      <dgm:spPr/>
      <dgm:t>
        <a:bodyPr/>
        <a:lstStyle/>
        <a:p>
          <a:endParaRPr lang="en-US"/>
        </a:p>
      </dgm:t>
    </dgm:pt>
    <dgm:pt modelId="{5699DB75-B390-414C-837F-8EC5D105FCFE}" type="pres">
      <dgm:prSet presAssocID="{50764360-988C-42CA-B8DA-53048F67C49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51740-AC74-4B81-B423-C27F0A56956B}" type="pres">
      <dgm:prSet presAssocID="{50764360-988C-42CA-B8DA-53048F67C493}" presName="wedge2" presStyleLbl="node1" presStyleIdx="1" presStyleCnt="6"/>
      <dgm:spPr/>
      <dgm:t>
        <a:bodyPr/>
        <a:lstStyle/>
        <a:p>
          <a:endParaRPr lang="en-US"/>
        </a:p>
      </dgm:t>
    </dgm:pt>
    <dgm:pt modelId="{71D1CF91-9BC4-49AB-8467-16AE01400BD8}" type="pres">
      <dgm:prSet presAssocID="{50764360-988C-42CA-B8DA-53048F67C49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386B2-60BC-46D1-9DC5-096BCE368DE5}" type="pres">
      <dgm:prSet presAssocID="{50764360-988C-42CA-B8DA-53048F67C493}" presName="wedge3" presStyleLbl="node1" presStyleIdx="2" presStyleCnt="6"/>
      <dgm:spPr/>
      <dgm:t>
        <a:bodyPr/>
        <a:lstStyle/>
        <a:p>
          <a:endParaRPr lang="en-US"/>
        </a:p>
      </dgm:t>
    </dgm:pt>
    <dgm:pt modelId="{BB296820-2515-4B3C-B177-B766DD8F2545}" type="pres">
      <dgm:prSet presAssocID="{50764360-988C-42CA-B8DA-53048F67C49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AD2CE-FF80-40FE-987D-9B306518975F}" type="pres">
      <dgm:prSet presAssocID="{50764360-988C-42CA-B8DA-53048F67C493}" presName="wedge4" presStyleLbl="node1" presStyleIdx="3" presStyleCnt="6"/>
      <dgm:spPr/>
      <dgm:t>
        <a:bodyPr/>
        <a:lstStyle/>
        <a:p>
          <a:endParaRPr lang="en-US"/>
        </a:p>
      </dgm:t>
    </dgm:pt>
    <dgm:pt modelId="{6BD59CBD-ED59-48C4-B61E-B0DD0DDAF705}" type="pres">
      <dgm:prSet presAssocID="{50764360-988C-42CA-B8DA-53048F67C49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5726D-2897-4C5E-985C-C8CFC96A7DEE}" type="pres">
      <dgm:prSet presAssocID="{50764360-988C-42CA-B8DA-53048F67C493}" presName="wedge5" presStyleLbl="node1" presStyleIdx="4" presStyleCnt="6"/>
      <dgm:spPr/>
      <dgm:t>
        <a:bodyPr/>
        <a:lstStyle/>
        <a:p>
          <a:endParaRPr lang="en-US"/>
        </a:p>
      </dgm:t>
    </dgm:pt>
    <dgm:pt modelId="{959381FF-D8F4-4748-BF13-1A26CF2829EB}" type="pres">
      <dgm:prSet presAssocID="{50764360-988C-42CA-B8DA-53048F67C49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76B0-CAEC-4BD5-A47F-91EA385E3E30}" type="pres">
      <dgm:prSet presAssocID="{50764360-988C-42CA-B8DA-53048F67C493}" presName="wedge6" presStyleLbl="node1" presStyleIdx="5" presStyleCnt="6"/>
      <dgm:spPr/>
      <dgm:t>
        <a:bodyPr/>
        <a:lstStyle/>
        <a:p>
          <a:endParaRPr lang="en-US"/>
        </a:p>
      </dgm:t>
    </dgm:pt>
    <dgm:pt modelId="{3B5A5A70-2BBD-423C-BF22-06336CEF6C8C}" type="pres">
      <dgm:prSet presAssocID="{50764360-988C-42CA-B8DA-53048F67C49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A1EA11-C598-4CBF-9F13-C73F62987CBA}" type="presOf" srcId="{5487A4C5-FF61-4FAA-B173-229417F4EC40}" destId="{3B5A5A70-2BBD-423C-BF22-06336CEF6C8C}" srcOrd="1" destOrd="0" presId="urn:microsoft.com/office/officeart/2005/8/layout/chart3"/>
    <dgm:cxn modelId="{F1C67BD1-CD3E-4FA7-977B-99876855AB8A}" type="presOf" srcId="{4A60E173-AE31-4B94-A5C5-E6811E3D799D}" destId="{261AD2CE-FF80-40FE-987D-9B306518975F}" srcOrd="0" destOrd="0" presId="urn:microsoft.com/office/officeart/2005/8/layout/chart3"/>
    <dgm:cxn modelId="{D1A8529A-9F24-4EE1-A6B9-ED777EF45083}" srcId="{50764360-988C-42CA-B8DA-53048F67C493}" destId="{5487A4C5-FF61-4FAA-B173-229417F4EC40}" srcOrd="5" destOrd="0" parTransId="{E13C5A94-B245-4ED7-88FD-AA1A75EED0ED}" sibTransId="{76F8FC53-CE1A-44B6-AAEA-A5573D72791A}"/>
    <dgm:cxn modelId="{A8E65F63-76DD-45B1-B8CE-DA985987EE67}" srcId="{50764360-988C-42CA-B8DA-53048F67C493}" destId="{C03338BF-195E-4F13-9642-41228C5F7200}" srcOrd="4" destOrd="0" parTransId="{3C836489-14E7-487B-A71A-5B54FAFC109E}" sibTransId="{E788C075-74E2-46CE-B769-D476C43C2521}"/>
    <dgm:cxn modelId="{156212BB-AC9F-4650-972E-66887F80CF57}" srcId="{50764360-988C-42CA-B8DA-53048F67C493}" destId="{2E94F552-3F4F-4F5C-83E3-601F2C83B2C9}" srcOrd="0" destOrd="0" parTransId="{127C7F07-59B5-4A8F-AB76-BC4BB1443992}" sibTransId="{181D062C-70EA-487B-9C1A-BCC85AFF0DA9}"/>
    <dgm:cxn modelId="{0524B0C3-62B5-41F5-BD76-17C37F8E55CC}" type="presOf" srcId="{50764360-988C-42CA-B8DA-53048F67C493}" destId="{7544FC1F-13F3-430F-A47A-3A0AE201F9DB}" srcOrd="0" destOrd="0" presId="urn:microsoft.com/office/officeart/2005/8/layout/chart3"/>
    <dgm:cxn modelId="{2CD0F15D-681E-4692-9A1E-6D414BF046F1}" type="presOf" srcId="{BE2F19A4-6215-4602-A5EC-DE2A74ED2F37}" destId="{D1E386B2-60BC-46D1-9DC5-096BCE368DE5}" srcOrd="0" destOrd="0" presId="urn:microsoft.com/office/officeart/2005/8/layout/chart3"/>
    <dgm:cxn modelId="{E2937AA8-7948-4990-9168-00DE0DA41923}" type="presOf" srcId="{F029D75C-688E-48D2-BD2B-DF73126C752C}" destId="{D5F51740-AC74-4B81-B423-C27F0A56956B}" srcOrd="0" destOrd="0" presId="urn:microsoft.com/office/officeart/2005/8/layout/chart3"/>
    <dgm:cxn modelId="{F7381D69-6E05-478C-9E40-79B0CB56C73A}" type="presOf" srcId="{2E94F552-3F4F-4F5C-83E3-601F2C83B2C9}" destId="{5699DB75-B390-414C-837F-8EC5D105FCFE}" srcOrd="1" destOrd="0" presId="urn:microsoft.com/office/officeart/2005/8/layout/chart3"/>
    <dgm:cxn modelId="{D29C2DAD-716F-4AC1-8D55-09EE006A5161}" type="presOf" srcId="{4A60E173-AE31-4B94-A5C5-E6811E3D799D}" destId="{6BD59CBD-ED59-48C4-B61E-B0DD0DDAF705}" srcOrd="1" destOrd="0" presId="urn:microsoft.com/office/officeart/2005/8/layout/chart3"/>
    <dgm:cxn modelId="{CA5FC276-E7F4-47D2-B88C-F47BD8E18764}" type="presOf" srcId="{2E94F552-3F4F-4F5C-83E3-601F2C83B2C9}" destId="{951A7E50-80BB-4351-A7FD-E3373C4DBF5C}" srcOrd="0" destOrd="0" presId="urn:microsoft.com/office/officeart/2005/8/layout/chart3"/>
    <dgm:cxn modelId="{72078F0D-58AC-4BE8-A8E4-FF2CE558CC64}" type="presOf" srcId="{C03338BF-195E-4F13-9642-41228C5F7200}" destId="{959381FF-D8F4-4748-BF13-1A26CF2829EB}" srcOrd="1" destOrd="0" presId="urn:microsoft.com/office/officeart/2005/8/layout/chart3"/>
    <dgm:cxn modelId="{D823E7C5-EA9B-4F1B-83E4-D1707941D89F}" type="presOf" srcId="{BE2F19A4-6215-4602-A5EC-DE2A74ED2F37}" destId="{BB296820-2515-4B3C-B177-B766DD8F2545}" srcOrd="1" destOrd="0" presId="urn:microsoft.com/office/officeart/2005/8/layout/chart3"/>
    <dgm:cxn modelId="{17765CE6-B687-4C4A-AD01-450B733947F1}" type="presOf" srcId="{C03338BF-195E-4F13-9642-41228C5F7200}" destId="{6945726D-2897-4C5E-985C-C8CFC96A7DEE}" srcOrd="0" destOrd="0" presId="urn:microsoft.com/office/officeart/2005/8/layout/chart3"/>
    <dgm:cxn modelId="{058E582D-6A9F-4D2A-BBD9-D7E7E4BA8967}" srcId="{50764360-988C-42CA-B8DA-53048F67C493}" destId="{4A60E173-AE31-4B94-A5C5-E6811E3D799D}" srcOrd="3" destOrd="0" parTransId="{E7FA5B38-2EFE-46C3-834C-9988536C4769}" sibTransId="{2906874F-F272-41A2-B862-5B0E5135C072}"/>
    <dgm:cxn modelId="{AEFC516B-9CCD-43DE-B6D7-05CAF82A4BF8}" type="presOf" srcId="{F029D75C-688E-48D2-BD2B-DF73126C752C}" destId="{71D1CF91-9BC4-49AB-8467-16AE01400BD8}" srcOrd="1" destOrd="0" presId="urn:microsoft.com/office/officeart/2005/8/layout/chart3"/>
    <dgm:cxn modelId="{B673186A-9FB4-47A6-B4CD-C3E08F3665C0}" type="presOf" srcId="{5487A4C5-FF61-4FAA-B173-229417F4EC40}" destId="{5ACE76B0-CAEC-4BD5-A47F-91EA385E3E30}" srcOrd="0" destOrd="0" presId="urn:microsoft.com/office/officeart/2005/8/layout/chart3"/>
    <dgm:cxn modelId="{F060AB8D-7D7A-4B2E-85BB-29A4231DD10F}" srcId="{50764360-988C-42CA-B8DA-53048F67C493}" destId="{F029D75C-688E-48D2-BD2B-DF73126C752C}" srcOrd="1" destOrd="0" parTransId="{898A912D-1C9A-4763-8A8D-C1521EA091FF}" sibTransId="{D6F1050D-CA07-484E-AB08-2273C87D756F}"/>
    <dgm:cxn modelId="{D0DB950D-27C5-4DC8-8C9B-41843221B5FC}" srcId="{50764360-988C-42CA-B8DA-53048F67C493}" destId="{BE2F19A4-6215-4602-A5EC-DE2A74ED2F37}" srcOrd="2" destOrd="0" parTransId="{C919B8BB-7CC9-4B42-951D-0A2288D3B5E7}" sibTransId="{93F46D56-A173-431E-AC59-BCC59A251F02}"/>
    <dgm:cxn modelId="{1D8D5EC3-0660-4DB8-AF43-5D7B0FAA2197}" type="presParOf" srcId="{7544FC1F-13F3-430F-A47A-3A0AE201F9DB}" destId="{951A7E50-80BB-4351-A7FD-E3373C4DBF5C}" srcOrd="0" destOrd="0" presId="urn:microsoft.com/office/officeart/2005/8/layout/chart3"/>
    <dgm:cxn modelId="{EC7B8140-DCD1-4E5C-9E38-FCE6A1358FCA}" type="presParOf" srcId="{7544FC1F-13F3-430F-A47A-3A0AE201F9DB}" destId="{5699DB75-B390-414C-837F-8EC5D105FCFE}" srcOrd="1" destOrd="0" presId="urn:microsoft.com/office/officeart/2005/8/layout/chart3"/>
    <dgm:cxn modelId="{6EB30295-847F-48A5-849C-5BDA3EFD60FA}" type="presParOf" srcId="{7544FC1F-13F3-430F-A47A-3A0AE201F9DB}" destId="{D5F51740-AC74-4B81-B423-C27F0A56956B}" srcOrd="2" destOrd="0" presId="urn:microsoft.com/office/officeart/2005/8/layout/chart3"/>
    <dgm:cxn modelId="{2D7A05D7-1106-4992-B848-E6A6BC7ECCA1}" type="presParOf" srcId="{7544FC1F-13F3-430F-A47A-3A0AE201F9DB}" destId="{71D1CF91-9BC4-49AB-8467-16AE01400BD8}" srcOrd="3" destOrd="0" presId="urn:microsoft.com/office/officeart/2005/8/layout/chart3"/>
    <dgm:cxn modelId="{2F6A8375-A75A-42BE-845C-9CA233E15304}" type="presParOf" srcId="{7544FC1F-13F3-430F-A47A-3A0AE201F9DB}" destId="{D1E386B2-60BC-46D1-9DC5-096BCE368DE5}" srcOrd="4" destOrd="0" presId="urn:microsoft.com/office/officeart/2005/8/layout/chart3"/>
    <dgm:cxn modelId="{07341C89-538D-4CB2-9211-CA6F618F6E03}" type="presParOf" srcId="{7544FC1F-13F3-430F-A47A-3A0AE201F9DB}" destId="{BB296820-2515-4B3C-B177-B766DD8F2545}" srcOrd="5" destOrd="0" presId="urn:microsoft.com/office/officeart/2005/8/layout/chart3"/>
    <dgm:cxn modelId="{E828EB0F-8E09-4AB7-B688-9C518DABFF5F}" type="presParOf" srcId="{7544FC1F-13F3-430F-A47A-3A0AE201F9DB}" destId="{261AD2CE-FF80-40FE-987D-9B306518975F}" srcOrd="6" destOrd="0" presId="urn:microsoft.com/office/officeart/2005/8/layout/chart3"/>
    <dgm:cxn modelId="{C34A55FC-BCAA-4F7C-99AC-B542424FAD95}" type="presParOf" srcId="{7544FC1F-13F3-430F-A47A-3A0AE201F9DB}" destId="{6BD59CBD-ED59-48C4-B61E-B0DD0DDAF705}" srcOrd="7" destOrd="0" presId="urn:microsoft.com/office/officeart/2005/8/layout/chart3"/>
    <dgm:cxn modelId="{9DF102F1-8267-41C6-9A03-980CC9F99BF5}" type="presParOf" srcId="{7544FC1F-13F3-430F-A47A-3A0AE201F9DB}" destId="{6945726D-2897-4C5E-985C-C8CFC96A7DEE}" srcOrd="8" destOrd="0" presId="urn:microsoft.com/office/officeart/2005/8/layout/chart3"/>
    <dgm:cxn modelId="{68FF5983-4BDA-4219-B75E-F138F4F28FEC}" type="presParOf" srcId="{7544FC1F-13F3-430F-A47A-3A0AE201F9DB}" destId="{959381FF-D8F4-4748-BF13-1A26CF2829EB}" srcOrd="9" destOrd="0" presId="urn:microsoft.com/office/officeart/2005/8/layout/chart3"/>
    <dgm:cxn modelId="{0346980D-A484-4691-9285-94D182EC1538}" type="presParOf" srcId="{7544FC1F-13F3-430F-A47A-3A0AE201F9DB}" destId="{5ACE76B0-CAEC-4BD5-A47F-91EA385E3E30}" srcOrd="10" destOrd="0" presId="urn:microsoft.com/office/officeart/2005/8/layout/chart3"/>
    <dgm:cxn modelId="{E67AD7A5-7832-4DC9-A9D4-2426907B73C0}" type="presParOf" srcId="{7544FC1F-13F3-430F-A47A-3A0AE201F9DB}" destId="{3B5A5A70-2BBD-423C-BF22-06336CEF6C8C}" srcOrd="11" destOrd="0" presId="urn:microsoft.com/office/officeart/2005/8/layout/char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87BB6E-4380-4A06-B437-49DAE1243E17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563F979E-B0F2-4F95-8A2E-17FA5488EB48}">
      <dgm:prSet phldrT="[Text]"/>
      <dgm:spPr/>
      <dgm:t>
        <a:bodyPr/>
        <a:lstStyle/>
        <a:p>
          <a:r>
            <a:rPr lang="en-US" b="1" dirty="0" smtClean="0"/>
            <a:t>Courts</a:t>
          </a:r>
          <a:endParaRPr lang="en-US" dirty="0"/>
        </a:p>
      </dgm:t>
    </dgm:pt>
    <dgm:pt modelId="{AD6B8E07-AAC3-4E06-A2E6-6994835C32DC}" type="parTrans" cxnId="{AB33BF0A-46A3-40B3-9DDD-0DB3CAEE86BF}">
      <dgm:prSet/>
      <dgm:spPr/>
      <dgm:t>
        <a:bodyPr/>
        <a:lstStyle/>
        <a:p>
          <a:endParaRPr lang="en-US"/>
        </a:p>
      </dgm:t>
    </dgm:pt>
    <dgm:pt modelId="{DC3E93EE-1C84-4031-A205-4D6F0C314A17}" type="sibTrans" cxnId="{AB33BF0A-46A3-40B3-9DDD-0DB3CAEE86BF}">
      <dgm:prSet/>
      <dgm:spPr/>
      <dgm:t>
        <a:bodyPr/>
        <a:lstStyle/>
        <a:p>
          <a:endParaRPr lang="en-US"/>
        </a:p>
      </dgm:t>
    </dgm:pt>
    <dgm:pt modelId="{F6144499-23F1-4DC9-A895-B8A681670C59}">
      <dgm:prSet phldrT="[Text]"/>
      <dgm:spPr/>
      <dgm:t>
        <a:bodyPr/>
        <a:lstStyle/>
        <a:p>
          <a:r>
            <a:rPr lang="en-US" b="1" dirty="0" smtClean="0"/>
            <a:t>Jails</a:t>
          </a:r>
          <a:endParaRPr lang="en-US" dirty="0"/>
        </a:p>
      </dgm:t>
    </dgm:pt>
    <dgm:pt modelId="{D42A7662-7B6A-4BA3-8704-C849F7D9DB2F}" type="parTrans" cxnId="{C19A412A-DB1A-46B1-8F48-8B5BCABBBC8B}">
      <dgm:prSet/>
      <dgm:spPr/>
      <dgm:t>
        <a:bodyPr/>
        <a:lstStyle/>
        <a:p>
          <a:endParaRPr lang="en-US"/>
        </a:p>
      </dgm:t>
    </dgm:pt>
    <dgm:pt modelId="{1E08356A-DB36-4584-B996-8CBA2B805BB8}" type="sibTrans" cxnId="{C19A412A-DB1A-46B1-8F48-8B5BCABBBC8B}">
      <dgm:prSet/>
      <dgm:spPr/>
      <dgm:t>
        <a:bodyPr/>
        <a:lstStyle/>
        <a:p>
          <a:endParaRPr lang="en-US"/>
        </a:p>
      </dgm:t>
    </dgm:pt>
    <dgm:pt modelId="{52F9AE0C-8419-42B4-AB62-D5EF08F04CF7}">
      <dgm:prSet phldrT="[Text]"/>
      <dgm:spPr/>
      <dgm:t>
        <a:bodyPr/>
        <a:lstStyle/>
        <a:p>
          <a:r>
            <a:rPr lang="en-US" b="1" dirty="0" smtClean="0"/>
            <a:t>Hospital</a:t>
          </a:r>
          <a:endParaRPr lang="en-US" dirty="0"/>
        </a:p>
      </dgm:t>
    </dgm:pt>
    <dgm:pt modelId="{52FE0C97-563A-4FEB-9140-E7A316DEC058}" type="parTrans" cxnId="{7DF32F51-1B5A-48E6-9429-C2F50E857E53}">
      <dgm:prSet/>
      <dgm:spPr/>
      <dgm:t>
        <a:bodyPr/>
        <a:lstStyle/>
        <a:p>
          <a:endParaRPr lang="en-US"/>
        </a:p>
      </dgm:t>
    </dgm:pt>
    <dgm:pt modelId="{37BD31E3-E721-4A87-A556-6C3562EF7503}" type="sibTrans" cxnId="{7DF32F51-1B5A-48E6-9429-C2F50E857E53}">
      <dgm:prSet/>
      <dgm:spPr/>
      <dgm:t>
        <a:bodyPr/>
        <a:lstStyle/>
        <a:p>
          <a:endParaRPr lang="en-US"/>
        </a:p>
      </dgm:t>
    </dgm:pt>
    <dgm:pt modelId="{474EAA9A-5A40-4203-93F2-37B92B12E17C}" type="pres">
      <dgm:prSet presAssocID="{D287BB6E-4380-4A06-B437-49DAE1243E17}" presName="compositeShape" presStyleCnt="0">
        <dgm:presLayoutVars>
          <dgm:chMax val="7"/>
          <dgm:dir/>
          <dgm:resizeHandles val="exact"/>
        </dgm:presLayoutVars>
      </dgm:prSet>
      <dgm:spPr/>
    </dgm:pt>
    <dgm:pt modelId="{9DE09877-FF03-481E-A10D-EC0736F8EFA7}" type="pres">
      <dgm:prSet presAssocID="{563F979E-B0F2-4F95-8A2E-17FA5488EB48}" presName="circ1" presStyleLbl="vennNode1" presStyleIdx="0" presStyleCnt="3"/>
      <dgm:spPr/>
      <dgm:t>
        <a:bodyPr/>
        <a:lstStyle/>
        <a:p>
          <a:endParaRPr lang="en-US"/>
        </a:p>
      </dgm:t>
    </dgm:pt>
    <dgm:pt modelId="{31B994E9-2C63-4520-B028-021627C564C0}" type="pres">
      <dgm:prSet presAssocID="{563F979E-B0F2-4F95-8A2E-17FA5488EB4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21111-BAD3-4189-8A54-001F2245FFEE}" type="pres">
      <dgm:prSet presAssocID="{F6144499-23F1-4DC9-A895-B8A681670C59}" presName="circ2" presStyleLbl="vennNode1" presStyleIdx="1" presStyleCnt="3"/>
      <dgm:spPr/>
      <dgm:t>
        <a:bodyPr/>
        <a:lstStyle/>
        <a:p>
          <a:endParaRPr lang="en-US"/>
        </a:p>
      </dgm:t>
    </dgm:pt>
    <dgm:pt modelId="{F2BE6FB9-B2A7-4718-97F6-D6059A1D135E}" type="pres">
      <dgm:prSet presAssocID="{F6144499-23F1-4DC9-A895-B8A681670C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DE5C0-B2EA-45BF-BD28-91DFFD6041E6}" type="pres">
      <dgm:prSet presAssocID="{52F9AE0C-8419-42B4-AB62-D5EF08F04CF7}" presName="circ3" presStyleLbl="vennNode1" presStyleIdx="2" presStyleCnt="3"/>
      <dgm:spPr/>
      <dgm:t>
        <a:bodyPr/>
        <a:lstStyle/>
        <a:p>
          <a:endParaRPr lang="en-US"/>
        </a:p>
      </dgm:t>
    </dgm:pt>
    <dgm:pt modelId="{26EE4723-6EDE-404E-B7CB-562845A0B32C}" type="pres">
      <dgm:prSet presAssocID="{52F9AE0C-8419-42B4-AB62-D5EF08F04C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90460F-D0FB-4061-8450-542D986EE973}" type="presOf" srcId="{D287BB6E-4380-4A06-B437-49DAE1243E17}" destId="{474EAA9A-5A40-4203-93F2-37B92B12E17C}" srcOrd="0" destOrd="0" presId="urn:microsoft.com/office/officeart/2005/8/layout/venn1"/>
    <dgm:cxn modelId="{0DF68F9D-8B5F-49CA-BD18-CF29C32A4C9F}" type="presOf" srcId="{F6144499-23F1-4DC9-A895-B8A681670C59}" destId="{F2BE6FB9-B2A7-4718-97F6-D6059A1D135E}" srcOrd="1" destOrd="0" presId="urn:microsoft.com/office/officeart/2005/8/layout/venn1"/>
    <dgm:cxn modelId="{AB33BF0A-46A3-40B3-9DDD-0DB3CAEE86BF}" srcId="{D287BB6E-4380-4A06-B437-49DAE1243E17}" destId="{563F979E-B0F2-4F95-8A2E-17FA5488EB48}" srcOrd="0" destOrd="0" parTransId="{AD6B8E07-AAC3-4E06-A2E6-6994835C32DC}" sibTransId="{DC3E93EE-1C84-4031-A205-4D6F0C314A17}"/>
    <dgm:cxn modelId="{C19A412A-DB1A-46B1-8F48-8B5BCABBBC8B}" srcId="{D287BB6E-4380-4A06-B437-49DAE1243E17}" destId="{F6144499-23F1-4DC9-A895-B8A681670C59}" srcOrd="1" destOrd="0" parTransId="{D42A7662-7B6A-4BA3-8704-C849F7D9DB2F}" sibTransId="{1E08356A-DB36-4584-B996-8CBA2B805BB8}"/>
    <dgm:cxn modelId="{F7974953-492C-4CE2-82D3-7F315625EEAE}" type="presOf" srcId="{563F979E-B0F2-4F95-8A2E-17FA5488EB48}" destId="{9DE09877-FF03-481E-A10D-EC0736F8EFA7}" srcOrd="0" destOrd="0" presId="urn:microsoft.com/office/officeart/2005/8/layout/venn1"/>
    <dgm:cxn modelId="{B1EC7D89-2FF6-49B7-8576-A3A8F330ACD3}" type="presOf" srcId="{52F9AE0C-8419-42B4-AB62-D5EF08F04CF7}" destId="{958DE5C0-B2EA-45BF-BD28-91DFFD6041E6}" srcOrd="0" destOrd="0" presId="urn:microsoft.com/office/officeart/2005/8/layout/venn1"/>
    <dgm:cxn modelId="{7DF32F51-1B5A-48E6-9429-C2F50E857E53}" srcId="{D287BB6E-4380-4A06-B437-49DAE1243E17}" destId="{52F9AE0C-8419-42B4-AB62-D5EF08F04CF7}" srcOrd="2" destOrd="0" parTransId="{52FE0C97-563A-4FEB-9140-E7A316DEC058}" sibTransId="{37BD31E3-E721-4A87-A556-6C3562EF7503}"/>
    <dgm:cxn modelId="{DAD8405C-8C2C-4A38-81DC-523CD0B59584}" type="presOf" srcId="{52F9AE0C-8419-42B4-AB62-D5EF08F04CF7}" destId="{26EE4723-6EDE-404E-B7CB-562845A0B32C}" srcOrd="1" destOrd="0" presId="urn:microsoft.com/office/officeart/2005/8/layout/venn1"/>
    <dgm:cxn modelId="{C0A21F2E-791D-4BBE-9B6B-4AF0540D5922}" type="presOf" srcId="{F6144499-23F1-4DC9-A895-B8A681670C59}" destId="{F9B21111-BAD3-4189-8A54-001F2245FFEE}" srcOrd="0" destOrd="0" presId="urn:microsoft.com/office/officeart/2005/8/layout/venn1"/>
    <dgm:cxn modelId="{B38DAA21-1FF5-4CFC-9939-9389E65D8948}" type="presOf" srcId="{563F979E-B0F2-4F95-8A2E-17FA5488EB48}" destId="{31B994E9-2C63-4520-B028-021627C564C0}" srcOrd="1" destOrd="0" presId="urn:microsoft.com/office/officeart/2005/8/layout/venn1"/>
    <dgm:cxn modelId="{233905C3-F97C-4042-8F38-83B7A61020F2}" type="presParOf" srcId="{474EAA9A-5A40-4203-93F2-37B92B12E17C}" destId="{9DE09877-FF03-481E-A10D-EC0736F8EFA7}" srcOrd="0" destOrd="0" presId="urn:microsoft.com/office/officeart/2005/8/layout/venn1"/>
    <dgm:cxn modelId="{1FE01C56-3265-4F68-91B2-39BBCFF82660}" type="presParOf" srcId="{474EAA9A-5A40-4203-93F2-37B92B12E17C}" destId="{31B994E9-2C63-4520-B028-021627C564C0}" srcOrd="1" destOrd="0" presId="urn:microsoft.com/office/officeart/2005/8/layout/venn1"/>
    <dgm:cxn modelId="{CDE02B35-D572-46E8-9852-85E12B8A825A}" type="presParOf" srcId="{474EAA9A-5A40-4203-93F2-37B92B12E17C}" destId="{F9B21111-BAD3-4189-8A54-001F2245FFEE}" srcOrd="2" destOrd="0" presId="urn:microsoft.com/office/officeart/2005/8/layout/venn1"/>
    <dgm:cxn modelId="{1CA80A2F-CFEB-4525-B56B-98007313AD3B}" type="presParOf" srcId="{474EAA9A-5A40-4203-93F2-37B92B12E17C}" destId="{F2BE6FB9-B2A7-4718-97F6-D6059A1D135E}" srcOrd="3" destOrd="0" presId="urn:microsoft.com/office/officeart/2005/8/layout/venn1"/>
    <dgm:cxn modelId="{98599E34-A57F-4685-9F87-2A5F47583A19}" type="presParOf" srcId="{474EAA9A-5A40-4203-93F2-37B92B12E17C}" destId="{958DE5C0-B2EA-45BF-BD28-91DFFD6041E6}" srcOrd="4" destOrd="0" presId="urn:microsoft.com/office/officeart/2005/8/layout/venn1"/>
    <dgm:cxn modelId="{4F1E3ECB-AD38-4ABB-BF0E-000400CA0C91}" type="presParOf" srcId="{474EAA9A-5A40-4203-93F2-37B92B12E17C}" destId="{26EE4723-6EDE-404E-B7CB-562845A0B32C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2D929B-26AF-4C1E-97C9-025107EEB030}">
      <dsp:nvSpPr>
        <dsp:cNvPr id="0" name=""/>
        <dsp:cNvSpPr/>
      </dsp:nvSpPr>
      <dsp:spPr>
        <a:xfrm>
          <a:off x="2229512" y="286321"/>
          <a:ext cx="4121848" cy="4121848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CPC – Judicial department</a:t>
          </a:r>
          <a:endParaRPr lang="en-US" sz="1000" kern="1200" dirty="0"/>
        </a:p>
      </dsp:txBody>
      <dsp:txXfrm>
        <a:off x="4334599" y="727947"/>
        <a:ext cx="1202205" cy="883253"/>
      </dsp:txXfrm>
    </dsp:sp>
    <dsp:sp modelId="{C0FFFF2D-3462-4D83-812A-644633FF6AA6}">
      <dsp:nvSpPr>
        <dsp:cNvPr id="0" name=""/>
        <dsp:cNvSpPr/>
      </dsp:nvSpPr>
      <dsp:spPr>
        <a:xfrm>
          <a:off x="2106838" y="498792"/>
          <a:ext cx="4121848" cy="4121848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PS to DGP / or any other person nominated by DGP</a:t>
          </a:r>
          <a:endParaRPr lang="en-US" sz="1000" kern="1200"/>
        </a:p>
      </dsp:txBody>
      <dsp:txXfrm>
        <a:off x="4928342" y="2142625"/>
        <a:ext cx="1246368" cy="834183"/>
      </dsp:txXfrm>
    </dsp:sp>
    <dsp:sp modelId="{B4BFF999-3FBE-4139-8A48-C3828CC8D597}">
      <dsp:nvSpPr>
        <dsp:cNvPr id="0" name=""/>
        <dsp:cNvSpPr/>
      </dsp:nvSpPr>
      <dsp:spPr>
        <a:xfrm>
          <a:off x="2106838" y="498792"/>
          <a:ext cx="4121848" cy="4121848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DGP Prisons – Jail Department </a:t>
          </a:r>
          <a:endParaRPr lang="en-US" sz="1000" kern="1200" dirty="0"/>
        </a:p>
      </dsp:txBody>
      <dsp:txXfrm>
        <a:off x="4211925" y="3295761"/>
        <a:ext cx="1202205" cy="883253"/>
      </dsp:txXfrm>
    </dsp:sp>
    <dsp:sp modelId="{299C69F9-48EA-498B-BC0F-AF63308977AC}">
      <dsp:nvSpPr>
        <dsp:cNvPr id="0" name=""/>
        <dsp:cNvSpPr/>
      </dsp:nvSpPr>
      <dsp:spPr>
        <a:xfrm>
          <a:off x="2106838" y="498792"/>
          <a:ext cx="4121848" cy="4121848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PS to Director Health Services / or any other person nominated by Director Health 			Services</a:t>
          </a:r>
          <a:endParaRPr lang="en-US" sz="1000" kern="1200" dirty="0"/>
        </a:p>
      </dsp:txBody>
      <dsp:txXfrm>
        <a:off x="2921394" y="3295761"/>
        <a:ext cx="1202205" cy="883253"/>
      </dsp:txXfrm>
    </dsp:sp>
    <dsp:sp modelId="{C70F7387-234C-42F7-A2E1-F2A267715A62}">
      <dsp:nvSpPr>
        <dsp:cNvPr id="0" name=""/>
        <dsp:cNvSpPr/>
      </dsp:nvSpPr>
      <dsp:spPr>
        <a:xfrm>
          <a:off x="2106838" y="498792"/>
          <a:ext cx="4121848" cy="4121848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Director Health Services – Health Department</a:t>
          </a:r>
          <a:endParaRPr lang="en-US" sz="1000" kern="1200" dirty="0"/>
        </a:p>
      </dsp:txBody>
      <dsp:txXfrm>
        <a:off x="2170629" y="2142625"/>
        <a:ext cx="1246368" cy="834183"/>
      </dsp:txXfrm>
    </dsp:sp>
    <dsp:sp modelId="{6BF8C499-9211-42B7-9521-947226F55EFC}">
      <dsp:nvSpPr>
        <dsp:cNvPr id="0" name=""/>
        <dsp:cNvSpPr/>
      </dsp:nvSpPr>
      <dsp:spPr>
        <a:xfrm>
          <a:off x="2106838" y="498792"/>
          <a:ext cx="4121848" cy="4121848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System Officer – High Court / or any other person nominated by CPC</a:t>
          </a:r>
          <a:endParaRPr lang="en-US" sz="1000" kern="1200" dirty="0"/>
        </a:p>
      </dsp:txBody>
      <dsp:txXfrm>
        <a:off x="2921394" y="940419"/>
        <a:ext cx="1202205" cy="8832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17467C-0279-4345-9080-45A5225D1FA1}">
      <dsp:nvSpPr>
        <dsp:cNvPr id="0" name=""/>
        <dsp:cNvSpPr/>
      </dsp:nvSpPr>
      <dsp:spPr>
        <a:xfrm>
          <a:off x="3200415" y="1984"/>
          <a:ext cx="1198532" cy="7790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D&amp;SJ </a:t>
          </a:r>
          <a:endParaRPr lang="en-US" sz="1400" kern="1200" dirty="0"/>
        </a:p>
      </dsp:txBody>
      <dsp:txXfrm>
        <a:off x="3200415" y="1984"/>
        <a:ext cx="1198532" cy="779046"/>
      </dsp:txXfrm>
    </dsp:sp>
    <dsp:sp modelId="{F80461D2-A103-49D3-B7C0-C437CBE963F2}">
      <dsp:nvSpPr>
        <dsp:cNvPr id="0" name=""/>
        <dsp:cNvSpPr/>
      </dsp:nvSpPr>
      <dsp:spPr>
        <a:xfrm>
          <a:off x="2243508" y="391507"/>
          <a:ext cx="3112345" cy="3112345"/>
        </a:xfrm>
        <a:custGeom>
          <a:avLst/>
          <a:gdLst/>
          <a:ahLst/>
          <a:cxnLst/>
          <a:rect l="0" t="0" r="0" b="0"/>
          <a:pathLst>
            <a:path>
              <a:moveTo>
                <a:pt x="2163669" y="123475"/>
              </a:moveTo>
              <a:arcTo wR="1556172" hR="1556172" stAng="17578682" swAng="1961045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257BD-94FD-435F-86A3-27D0024F4354}">
      <dsp:nvSpPr>
        <dsp:cNvPr id="0" name=""/>
        <dsp:cNvSpPr/>
      </dsp:nvSpPr>
      <dsp:spPr>
        <a:xfrm>
          <a:off x="4680423" y="1077273"/>
          <a:ext cx="1198532" cy="779046"/>
        </a:xfrm>
        <a:prstGeom prst="roundRect">
          <a:avLst/>
        </a:prstGeom>
        <a:solidFill>
          <a:schemeClr val="accent2">
            <a:hueOff val="-777537"/>
            <a:satOff val="-4113"/>
            <a:lumOff val="-156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Nodal officer</a:t>
          </a:r>
          <a:endParaRPr lang="en-US" sz="1400" kern="1200" dirty="0"/>
        </a:p>
      </dsp:txBody>
      <dsp:txXfrm>
        <a:off x="4680423" y="1077273"/>
        <a:ext cx="1198532" cy="779046"/>
      </dsp:txXfrm>
    </dsp:sp>
    <dsp:sp modelId="{E26A8871-D11C-4BDE-8D51-55AA94B244D1}">
      <dsp:nvSpPr>
        <dsp:cNvPr id="0" name=""/>
        <dsp:cNvSpPr/>
      </dsp:nvSpPr>
      <dsp:spPr>
        <a:xfrm>
          <a:off x="2243508" y="391507"/>
          <a:ext cx="3112345" cy="3112345"/>
        </a:xfrm>
        <a:custGeom>
          <a:avLst/>
          <a:gdLst/>
          <a:ahLst/>
          <a:cxnLst/>
          <a:rect l="0" t="0" r="0" b="0"/>
          <a:pathLst>
            <a:path>
              <a:moveTo>
                <a:pt x="3110214" y="1474757"/>
              </a:moveTo>
              <a:arcTo wR="1556172" hR="1556172" stAng="21420063" swAng="2195924"/>
            </a:path>
          </a:pathLst>
        </a:custGeom>
        <a:noFill/>
        <a:ln w="9525" cap="rnd" cmpd="sng" algn="ctr">
          <a:solidFill>
            <a:schemeClr val="accent2">
              <a:hueOff val="-777537"/>
              <a:satOff val="-4113"/>
              <a:lumOff val="-15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FF322-EE40-492F-8531-277B70654D56}">
      <dsp:nvSpPr>
        <dsp:cNvPr id="0" name=""/>
        <dsp:cNvSpPr/>
      </dsp:nvSpPr>
      <dsp:spPr>
        <a:xfrm>
          <a:off x="4115110" y="2817127"/>
          <a:ext cx="1198532" cy="779046"/>
        </a:xfrm>
        <a:prstGeom prst="roundRect">
          <a:avLst/>
        </a:prstGeom>
        <a:solidFill>
          <a:schemeClr val="accent2">
            <a:hueOff val="-1555073"/>
            <a:satOff val="-8227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District Computer Committee</a:t>
          </a:r>
          <a:endParaRPr lang="en-US" sz="1400" kern="1200" dirty="0"/>
        </a:p>
      </dsp:txBody>
      <dsp:txXfrm>
        <a:off x="4115110" y="2817127"/>
        <a:ext cx="1198532" cy="779046"/>
      </dsp:txXfrm>
    </dsp:sp>
    <dsp:sp modelId="{173DD285-179E-4FC5-960C-F97D4FF64121}">
      <dsp:nvSpPr>
        <dsp:cNvPr id="0" name=""/>
        <dsp:cNvSpPr/>
      </dsp:nvSpPr>
      <dsp:spPr>
        <a:xfrm>
          <a:off x="2243508" y="391507"/>
          <a:ext cx="3112345" cy="3112345"/>
        </a:xfrm>
        <a:custGeom>
          <a:avLst/>
          <a:gdLst/>
          <a:ahLst/>
          <a:cxnLst/>
          <a:rect l="0" t="0" r="0" b="0"/>
          <a:pathLst>
            <a:path>
              <a:moveTo>
                <a:pt x="1865422" y="3081308"/>
              </a:moveTo>
              <a:arcTo wR="1556172" hR="1556172" stAng="4712258" swAng="1375483"/>
            </a:path>
          </a:pathLst>
        </a:custGeom>
        <a:noFill/>
        <a:ln w="9525" cap="rnd" cmpd="sng" algn="ctr">
          <a:solidFill>
            <a:schemeClr val="accent2">
              <a:hueOff val="-1555073"/>
              <a:satOff val="-8227"/>
              <a:lumOff val="-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FC43C-4A13-4401-86DA-E800A25CC7E2}">
      <dsp:nvSpPr>
        <dsp:cNvPr id="0" name=""/>
        <dsp:cNvSpPr/>
      </dsp:nvSpPr>
      <dsp:spPr>
        <a:xfrm>
          <a:off x="2285719" y="2817127"/>
          <a:ext cx="1198532" cy="779046"/>
        </a:xfrm>
        <a:prstGeom prst="roundRect">
          <a:avLst/>
        </a:prstGeom>
        <a:solidFill>
          <a:schemeClr val="accent2">
            <a:hueOff val="-2332610"/>
            <a:satOff val="-12340"/>
            <a:lumOff val="-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CMO</a:t>
          </a:r>
          <a:endParaRPr lang="en-US" sz="1400" kern="1200" dirty="0"/>
        </a:p>
      </dsp:txBody>
      <dsp:txXfrm>
        <a:off x="2285719" y="2817127"/>
        <a:ext cx="1198532" cy="779046"/>
      </dsp:txXfrm>
    </dsp:sp>
    <dsp:sp modelId="{25C4BFE8-E159-4A14-B4DA-79E8AF937613}">
      <dsp:nvSpPr>
        <dsp:cNvPr id="0" name=""/>
        <dsp:cNvSpPr/>
      </dsp:nvSpPr>
      <dsp:spPr>
        <a:xfrm>
          <a:off x="2243508" y="391507"/>
          <a:ext cx="3112345" cy="3112345"/>
        </a:xfrm>
        <a:custGeom>
          <a:avLst/>
          <a:gdLst/>
          <a:ahLst/>
          <a:cxnLst/>
          <a:rect l="0" t="0" r="0" b="0"/>
          <a:pathLst>
            <a:path>
              <a:moveTo>
                <a:pt x="260000" y="2417341"/>
              </a:moveTo>
              <a:arcTo wR="1556172" hR="1556172" stAng="8784013" swAng="2195924"/>
            </a:path>
          </a:pathLst>
        </a:custGeom>
        <a:noFill/>
        <a:ln w="9525" cap="rnd" cmpd="sng" algn="ctr">
          <a:solidFill>
            <a:schemeClr val="accent2">
              <a:hueOff val="-2332610"/>
              <a:satOff val="-12340"/>
              <a:lumOff val="-47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CEE81-09C8-4569-B237-BF7CBEA302B9}">
      <dsp:nvSpPr>
        <dsp:cNvPr id="0" name=""/>
        <dsp:cNvSpPr/>
      </dsp:nvSpPr>
      <dsp:spPr>
        <a:xfrm>
          <a:off x="1720406" y="1077273"/>
          <a:ext cx="1198532" cy="779046"/>
        </a:xfrm>
        <a:prstGeom prst="roundRect">
          <a:avLst/>
        </a:prstGeom>
        <a:solidFill>
          <a:schemeClr val="accent2">
            <a:hueOff val="-3110146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Jail Supdt</a:t>
          </a:r>
          <a:endParaRPr lang="en-US" sz="1400" kern="1200" dirty="0"/>
        </a:p>
      </dsp:txBody>
      <dsp:txXfrm>
        <a:off x="1720406" y="1077273"/>
        <a:ext cx="1198532" cy="779046"/>
      </dsp:txXfrm>
    </dsp:sp>
    <dsp:sp modelId="{9F529C1D-5F35-4FD2-A36F-02E2AB6DF4A3}">
      <dsp:nvSpPr>
        <dsp:cNvPr id="0" name=""/>
        <dsp:cNvSpPr/>
      </dsp:nvSpPr>
      <dsp:spPr>
        <a:xfrm>
          <a:off x="2243508" y="391507"/>
          <a:ext cx="3112345" cy="3112345"/>
        </a:xfrm>
        <a:custGeom>
          <a:avLst/>
          <a:gdLst/>
          <a:ahLst/>
          <a:cxnLst/>
          <a:rect l="0" t="0" r="0" b="0"/>
          <a:pathLst>
            <a:path>
              <a:moveTo>
                <a:pt x="271201" y="678379"/>
              </a:moveTo>
              <a:arcTo wR="1556172" hR="1556172" stAng="12860273" swAng="1961045"/>
            </a:path>
          </a:pathLst>
        </a:custGeom>
        <a:noFill/>
        <a:ln w="9525" cap="rnd" cmpd="sng" algn="ctr">
          <a:solidFill>
            <a:schemeClr val="accent2">
              <a:hueOff val="-3110146"/>
              <a:satOff val="-16453"/>
              <a:lumOff val="-6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1A7E50-80BB-4351-A7FD-E3373C4DBF5C}">
      <dsp:nvSpPr>
        <dsp:cNvPr id="0" name=""/>
        <dsp:cNvSpPr/>
      </dsp:nvSpPr>
      <dsp:spPr>
        <a:xfrm>
          <a:off x="2191412" y="286321"/>
          <a:ext cx="4121848" cy="4121848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District Judge – Judicial department &amp; Nodal officer of District Computer Committee</a:t>
          </a:r>
          <a:endParaRPr lang="en-US" sz="1100" kern="1200" dirty="0"/>
        </a:p>
      </dsp:txBody>
      <dsp:txXfrm>
        <a:off x="4296499" y="727947"/>
        <a:ext cx="1202205" cy="883253"/>
      </dsp:txXfrm>
    </dsp:sp>
    <dsp:sp modelId="{D5F51740-AC74-4B81-B423-C27F0A56956B}">
      <dsp:nvSpPr>
        <dsp:cNvPr id="0" name=""/>
        <dsp:cNvSpPr/>
      </dsp:nvSpPr>
      <dsp:spPr>
        <a:xfrm>
          <a:off x="2068738" y="498792"/>
          <a:ext cx="4121848" cy="4121848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Court </a:t>
          </a:r>
          <a:r>
            <a:rPr lang="en-US" sz="1100" kern="1200" dirty="0" err="1" smtClean="0"/>
            <a:t>Suprentendent</a:t>
          </a:r>
          <a:r>
            <a:rPr lang="en-US" sz="1100" kern="1200" dirty="0" smtClean="0"/>
            <a:t> or Court manager / or any other person 	nominated by D&amp;SJ</a:t>
          </a:r>
          <a:endParaRPr lang="en-US" sz="1100" kern="1200" dirty="0"/>
        </a:p>
      </dsp:txBody>
      <dsp:txXfrm>
        <a:off x="4890242" y="2142625"/>
        <a:ext cx="1246368" cy="834183"/>
      </dsp:txXfrm>
    </dsp:sp>
    <dsp:sp modelId="{D1E386B2-60BC-46D1-9DC5-096BCE368DE5}">
      <dsp:nvSpPr>
        <dsp:cNvPr id="0" name=""/>
        <dsp:cNvSpPr/>
      </dsp:nvSpPr>
      <dsp:spPr>
        <a:xfrm>
          <a:off x="2068738" y="498792"/>
          <a:ext cx="4121848" cy="4121848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CMO (Chief Medical Officer) – Health Department</a:t>
          </a:r>
          <a:endParaRPr lang="en-US" sz="1100" kern="1200" dirty="0"/>
        </a:p>
      </dsp:txBody>
      <dsp:txXfrm>
        <a:off x="4173825" y="3295761"/>
        <a:ext cx="1202205" cy="883253"/>
      </dsp:txXfrm>
    </dsp:sp>
    <dsp:sp modelId="{261AD2CE-FF80-40FE-987D-9B306518975F}">
      <dsp:nvSpPr>
        <dsp:cNvPr id="0" name=""/>
        <dsp:cNvSpPr/>
      </dsp:nvSpPr>
      <dsp:spPr>
        <a:xfrm>
          <a:off x="2068738" y="498792"/>
          <a:ext cx="4121848" cy="4121848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PS to CMO / or any other person nominated by Director Health Services</a:t>
          </a:r>
          <a:endParaRPr lang="en-US" sz="1100" kern="1200" dirty="0"/>
        </a:p>
      </dsp:txBody>
      <dsp:txXfrm>
        <a:off x="2883294" y="3295761"/>
        <a:ext cx="1202205" cy="883253"/>
      </dsp:txXfrm>
    </dsp:sp>
    <dsp:sp modelId="{6945726D-2897-4C5E-985C-C8CFC96A7DEE}">
      <dsp:nvSpPr>
        <dsp:cNvPr id="0" name=""/>
        <dsp:cNvSpPr/>
      </dsp:nvSpPr>
      <dsp:spPr>
        <a:xfrm>
          <a:off x="2068738" y="498792"/>
          <a:ext cx="4121848" cy="4121848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Jail Superintendent – Jail Department </a:t>
          </a:r>
          <a:endParaRPr lang="en-US" sz="1100" kern="1200" dirty="0"/>
        </a:p>
      </dsp:txBody>
      <dsp:txXfrm>
        <a:off x="2132529" y="2142625"/>
        <a:ext cx="1246368" cy="834183"/>
      </dsp:txXfrm>
    </dsp:sp>
    <dsp:sp modelId="{5ACE76B0-CAEC-4BD5-A47F-91EA385E3E30}">
      <dsp:nvSpPr>
        <dsp:cNvPr id="0" name=""/>
        <dsp:cNvSpPr/>
      </dsp:nvSpPr>
      <dsp:spPr>
        <a:xfrm>
          <a:off x="2068738" y="498792"/>
          <a:ext cx="4121848" cy="4121848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PS to Jail </a:t>
          </a:r>
          <a:r>
            <a:rPr lang="en-US" sz="1100" kern="1200" dirty="0" err="1" smtClean="0"/>
            <a:t>Sperintendent</a:t>
          </a:r>
          <a:r>
            <a:rPr lang="en-US" sz="1100" kern="1200" dirty="0" smtClean="0"/>
            <a:t> / or any other person nominated by DGP  Jail </a:t>
          </a:r>
          <a:r>
            <a:rPr lang="en-US" sz="1100" kern="1200" dirty="0" err="1" smtClean="0"/>
            <a:t>Sperintendent</a:t>
          </a:r>
          <a:endParaRPr lang="en-US" sz="1100" kern="1200" dirty="0"/>
        </a:p>
      </dsp:txBody>
      <dsp:txXfrm>
        <a:off x="2883294" y="940419"/>
        <a:ext cx="1202205" cy="88325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E09877-FF03-481E-A10D-EC0736F8EFA7}">
      <dsp:nvSpPr>
        <dsp:cNvPr id="0" name=""/>
        <dsp:cNvSpPr/>
      </dsp:nvSpPr>
      <dsp:spPr>
        <a:xfrm>
          <a:off x="1973579" y="41592"/>
          <a:ext cx="1996440" cy="19964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Courts</a:t>
          </a:r>
          <a:endParaRPr lang="en-US" sz="2700" kern="1200" dirty="0"/>
        </a:p>
      </dsp:txBody>
      <dsp:txXfrm>
        <a:off x="2239772" y="390969"/>
        <a:ext cx="1464055" cy="898398"/>
      </dsp:txXfrm>
    </dsp:sp>
    <dsp:sp modelId="{F9B21111-BAD3-4189-8A54-001F2245FFEE}">
      <dsp:nvSpPr>
        <dsp:cNvPr id="0" name=""/>
        <dsp:cNvSpPr/>
      </dsp:nvSpPr>
      <dsp:spPr>
        <a:xfrm>
          <a:off x="2693962" y="1289367"/>
          <a:ext cx="1996440" cy="1996440"/>
        </a:xfrm>
        <a:prstGeom prst="ellipse">
          <a:avLst/>
        </a:prstGeom>
        <a:solidFill>
          <a:schemeClr val="accent2">
            <a:alpha val="50000"/>
            <a:hueOff val="-1555073"/>
            <a:satOff val="-8227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Jails</a:t>
          </a:r>
          <a:endParaRPr lang="en-US" sz="2700" kern="1200" dirty="0"/>
        </a:p>
      </dsp:txBody>
      <dsp:txXfrm>
        <a:off x="3304540" y="1805114"/>
        <a:ext cx="1197864" cy="1098042"/>
      </dsp:txXfrm>
    </dsp:sp>
    <dsp:sp modelId="{958DE5C0-B2EA-45BF-BD28-91DFFD6041E6}">
      <dsp:nvSpPr>
        <dsp:cNvPr id="0" name=""/>
        <dsp:cNvSpPr/>
      </dsp:nvSpPr>
      <dsp:spPr>
        <a:xfrm>
          <a:off x="1253197" y="1289367"/>
          <a:ext cx="1996440" cy="1996440"/>
        </a:xfrm>
        <a:prstGeom prst="ellipse">
          <a:avLst/>
        </a:prstGeom>
        <a:solidFill>
          <a:schemeClr val="accent2">
            <a:alpha val="50000"/>
            <a:hueOff val="-3110146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Hospital</a:t>
          </a:r>
          <a:endParaRPr lang="en-US" sz="2700" kern="1200" dirty="0"/>
        </a:p>
      </dsp:txBody>
      <dsp:txXfrm>
        <a:off x="1441195" y="1805114"/>
        <a:ext cx="1197864" cy="1098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5A726-946F-4A9A-99BB-E7AF5271A198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57867-4214-41E4-A791-D8C8690B0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E3A55-165C-4E6B-871B-DDC1FF347CD2}" type="slidenum">
              <a:rPr lang="en-US"/>
              <a:pPr/>
              <a:t>14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9850" y="915988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10" y="4353245"/>
            <a:ext cx="4770444" cy="34782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4" tIns="41027" rIns="82054" bIns="41027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0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308581"/>
            <a:ext cx="7598570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0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ransition advClick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2.png"/><Relationship Id="rId3" Type="http://schemas.openxmlformats.org/officeDocument/2006/relationships/slide" Target="slide11.xml"/><Relationship Id="rId7" Type="http://schemas.openxmlformats.org/officeDocument/2006/relationships/image" Target="../media/image9.png"/><Relationship Id="rId12" Type="http://schemas.openxmlformats.org/officeDocument/2006/relationships/oleObject" Target="../embeddings/Microsoft_Office_Word_97_-_2003_Document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9.xml"/><Relationship Id="rId11" Type="http://schemas.openxmlformats.org/officeDocument/2006/relationships/image" Target="../media/image11.png"/><Relationship Id="rId5" Type="http://schemas.openxmlformats.org/officeDocument/2006/relationships/image" Target="http://www.billpinnell.com/hello/380596/1024/Pioneer_pdp-436xde_large_underspeakers_Main-2005.09.29-06.33.06.jpg" TargetMode="External"/><Relationship Id="rId15" Type="http://schemas.openxmlformats.org/officeDocument/2006/relationships/image" Target="../media/image14.jpeg"/><Relationship Id="rId10" Type="http://schemas.openxmlformats.org/officeDocument/2006/relationships/image" Target="http://www.1pcn.com/sony/pcs-g70/pcsg70_front.jpg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0.jpeg"/><Relationship Id="rId1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slide" Target="slide11.xml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9.xml"/><Relationship Id="rId11" Type="http://schemas.openxmlformats.org/officeDocument/2006/relationships/image" Target="../media/image13.jpeg"/><Relationship Id="rId5" Type="http://schemas.openxmlformats.org/officeDocument/2006/relationships/image" Target="http://www.billpinnell.com/hello/380596/1024/Pioneer_pdp-436xde_large_underspeakers_Main-2005.09.29-06.33.06.jpg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oleObject" Target="../embeddings/Microsoft_Office_Word_97_-_2003_Document22.doc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4" Type="http://schemas.openxmlformats.org/officeDocument/2006/relationships/oleObject" Target="../embeddings/Microsoft_Office_Word_97_-_2003_Document33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76800"/>
            <a:ext cx="86106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Use of Video Conferencing in JUDICIAL ADMINISTRATION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15100"/>
            <a:ext cx="9296400" cy="6858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itle 1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8001000" cy="1456267"/>
          </a:xfrm>
        </p:spPr>
        <p:txBody>
          <a:bodyPr lIns="91440" tIns="45720" rIns="91440" bIns="45720"/>
          <a:lstStyle/>
          <a:p>
            <a:r>
              <a:rPr lang="en-US" b="1" dirty="0">
                <a:solidFill>
                  <a:srgbClr val="FFFF00"/>
                </a:solidFill>
              </a:rPr>
              <a:t>Types of Video </a:t>
            </a:r>
            <a:r>
              <a:rPr lang="en-US" b="1" dirty="0" smtClean="0">
                <a:solidFill>
                  <a:srgbClr val="FFFF00"/>
                </a:solidFill>
              </a:rPr>
              <a:t>Conferencing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2"/>
          </a:xfrm>
        </p:spPr>
        <p:txBody>
          <a:bodyPr lIns="91440" tIns="45720" rIns="91440" bIns="45720"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FFFF00"/>
                </a:solidFill>
              </a:rPr>
              <a:t>Dedicated Video Conferencing Suites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Special hardware required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Dedicated Communication links such as ISDN 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Drawbacks :- Costly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9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FFFF00"/>
                </a:solidFill>
              </a:rPr>
              <a:t>Desktop Video Conferencing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Webcams &amp; Multimedia Phones required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Internet Connection that allows multimedia communication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Drawbacks :- Bandwidth &amp; Proxy limitations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7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FFFF00"/>
                </a:solidFill>
              </a:rPr>
              <a:t>Mobile Video Conferencing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Just a Mobile with 3G services 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Drawbacks:- Low quality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100013" y="152400"/>
            <a:ext cx="89154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</a:rPr>
              <a:t>COMPONENTS OF A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</a:rPr>
              <a:t>HARDWARE VIDEO CONFERENCING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  <a:p>
            <a:pPr lvl="1"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dirty="0"/>
              <a:t> </a:t>
            </a: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152400" y="2184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rgbClr val="FF3300"/>
                </a:solidFill>
                <a:latin typeface="Arial" pitchFamily="34" charset="0"/>
              </a:rPr>
              <a:t>Camera</a:t>
            </a:r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      </a:t>
            </a:r>
            <a:endParaRPr lang="en-US" sz="1800">
              <a:latin typeface="Arial" pitchFamily="34" charset="0"/>
            </a:endParaRPr>
          </a:p>
        </p:txBody>
      </p:sp>
      <p:pic>
        <p:nvPicPr>
          <p:cNvPr id="167945" name="Picture 9" descr="http://www.billpinnell.com/hello/380596/1024/Pioneer_pdp-436xde_large_underspeakers_Main-2005.09.29-06.33.0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04800" y="3048000"/>
            <a:ext cx="1447800" cy="1066800"/>
          </a:xfrm>
          <a:prstGeom prst="rect">
            <a:avLst/>
          </a:prstGeom>
          <a:noFill/>
        </p:spPr>
      </p:pic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152400" y="40386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rgbClr val="FF3300"/>
                </a:solidFill>
                <a:latin typeface="Arial" pitchFamily="34" charset="0"/>
              </a:rPr>
              <a:t>Display Devices</a:t>
            </a:r>
            <a:endParaRPr lang="en-US" sz="1800" b="1">
              <a:latin typeface="Arial" pitchFamily="34" charset="0"/>
            </a:endParaRPr>
          </a:p>
        </p:txBody>
      </p:sp>
      <p:pic>
        <p:nvPicPr>
          <p:cNvPr id="167948" name="Picture 1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4724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50" name="Picture 14" descr="http://www.1pcn.com/sony/pcs-g70/pcsg70_front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3429000" y="15240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3962400" y="3200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rgbClr val="FF3300"/>
                </a:solidFill>
                <a:latin typeface="Arial" pitchFamily="34" charset="0"/>
              </a:rPr>
              <a:t>Codec</a:t>
            </a:r>
            <a:r>
              <a:rPr lang="en-US" sz="1800" b="1">
                <a:latin typeface="Arial" pitchFamily="34" charset="0"/>
              </a:rPr>
              <a:t> </a:t>
            </a:r>
            <a:endParaRPr lang="en-US" sz="2400">
              <a:latin typeface="Arial" pitchFamily="34" charset="0"/>
            </a:endParaRPr>
          </a:p>
        </p:txBody>
      </p:sp>
      <p:pic>
        <p:nvPicPr>
          <p:cNvPr id="167962" name="Picture 26" descr="powermi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4724400"/>
            <a:ext cx="1143000" cy="762000"/>
          </a:xfrm>
          <a:prstGeom prst="rect">
            <a:avLst/>
          </a:prstGeom>
          <a:noFill/>
        </p:spPr>
      </p:pic>
      <p:sp>
        <p:nvSpPr>
          <p:cNvPr id="167964" name="Rectangle 28"/>
          <p:cNvSpPr>
            <a:spLocks noChangeArrowheads="1"/>
          </p:cNvSpPr>
          <p:nvPr/>
        </p:nvSpPr>
        <p:spPr bwMode="auto">
          <a:xfrm>
            <a:off x="1828800" y="55626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Tx/>
              <a:buFontTx/>
              <a:buNone/>
            </a:pPr>
            <a:r>
              <a:rPr lang="en-US" sz="2000" b="1">
                <a:solidFill>
                  <a:srgbClr val="FF3300"/>
                </a:solidFill>
                <a:latin typeface="Arial" pitchFamily="34" charset="0"/>
              </a:rPr>
              <a:t>Microphone</a:t>
            </a:r>
            <a:endParaRPr lang="en-US" sz="1800" b="1">
              <a:latin typeface="Arial" pitchFamily="34" charset="0"/>
            </a:endParaRPr>
          </a:p>
        </p:txBody>
      </p:sp>
      <p:graphicFrame>
        <p:nvGraphicFramePr>
          <p:cNvPr id="167965" name="Object 29"/>
          <p:cNvGraphicFramePr>
            <a:graphicFrameLocks noChangeAspect="1"/>
          </p:cNvGraphicFramePr>
          <p:nvPr/>
        </p:nvGraphicFramePr>
        <p:xfrm>
          <a:off x="6553200" y="4267200"/>
          <a:ext cx="1676400" cy="1828800"/>
        </p:xfrm>
        <a:graphic>
          <a:graphicData uri="http://schemas.openxmlformats.org/presentationml/2006/ole">
            <p:oleObj spid="_x0000_s1026" name="Document" r:id="rId12" imgW="1896120" imgH="1713960" progId="">
              <p:embed/>
            </p:oleObj>
          </a:graphicData>
        </a:graphic>
      </p:graphicFrame>
      <p:pic>
        <p:nvPicPr>
          <p:cNvPr id="167966" name="Picture 3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1200" y="1752600"/>
            <a:ext cx="31242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967" name="Line 31"/>
          <p:cNvSpPr>
            <a:spLocks noChangeShapeType="1"/>
          </p:cNvSpPr>
          <p:nvPr/>
        </p:nvSpPr>
        <p:spPr bwMode="auto">
          <a:xfrm flipV="1">
            <a:off x="1676400" y="2667000"/>
            <a:ext cx="2209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68" name="Line 32"/>
          <p:cNvSpPr>
            <a:spLocks noChangeShapeType="1"/>
          </p:cNvSpPr>
          <p:nvPr/>
        </p:nvSpPr>
        <p:spPr bwMode="auto">
          <a:xfrm>
            <a:off x="1447800" y="1905000"/>
            <a:ext cx="2362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70" name="Line 34"/>
          <p:cNvSpPr>
            <a:spLocks noChangeShapeType="1"/>
          </p:cNvSpPr>
          <p:nvPr/>
        </p:nvSpPr>
        <p:spPr bwMode="auto">
          <a:xfrm flipV="1">
            <a:off x="3352800" y="2667000"/>
            <a:ext cx="5334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71" name="Line 35"/>
          <p:cNvSpPr>
            <a:spLocks noChangeShapeType="1"/>
          </p:cNvSpPr>
          <p:nvPr/>
        </p:nvSpPr>
        <p:spPr bwMode="auto">
          <a:xfrm>
            <a:off x="7772400" y="32004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72" name="Line 36"/>
          <p:cNvSpPr>
            <a:spLocks noChangeShapeType="1"/>
          </p:cNvSpPr>
          <p:nvPr/>
        </p:nvSpPr>
        <p:spPr bwMode="auto">
          <a:xfrm>
            <a:off x="5181600" y="2819400"/>
            <a:ext cx="24384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73" name="Line 37"/>
          <p:cNvSpPr>
            <a:spLocks noChangeShapeType="1"/>
          </p:cNvSpPr>
          <p:nvPr/>
        </p:nvSpPr>
        <p:spPr bwMode="auto">
          <a:xfrm>
            <a:off x="7315200" y="4495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74" name="Rectangle 38"/>
          <p:cNvSpPr>
            <a:spLocks noChangeArrowheads="1"/>
          </p:cNvSpPr>
          <p:nvPr/>
        </p:nvSpPr>
        <p:spPr bwMode="auto">
          <a:xfrm>
            <a:off x="1873250" y="333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75" name="Rectangle 39"/>
          <p:cNvSpPr>
            <a:spLocks noChangeArrowheads="1"/>
          </p:cNvSpPr>
          <p:nvPr/>
        </p:nvSpPr>
        <p:spPr bwMode="auto">
          <a:xfrm>
            <a:off x="6781800" y="3352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5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interactive 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whiteboards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>
              <a:latin typeface="Arial" pitchFamily="34" charset="0"/>
            </a:endParaRPr>
          </a:p>
        </p:txBody>
      </p:sp>
      <p:pic>
        <p:nvPicPr>
          <p:cNvPr id="167977" name="Picture 41" descr="76543826_sm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990600"/>
            <a:ext cx="1219200" cy="1219200"/>
          </a:xfrm>
          <a:prstGeom prst="rect">
            <a:avLst/>
          </a:prstGeom>
          <a:noFill/>
        </p:spPr>
      </p:pic>
      <p:pic>
        <p:nvPicPr>
          <p:cNvPr id="167979" name="Picture 43" descr="679272?$product_full$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91000" y="4267200"/>
            <a:ext cx="1943100" cy="1371600"/>
          </a:xfrm>
          <a:prstGeom prst="rect">
            <a:avLst/>
          </a:prstGeom>
          <a:noFill/>
        </p:spPr>
      </p:pic>
      <p:sp>
        <p:nvSpPr>
          <p:cNvPr id="167980" name="Line 44"/>
          <p:cNvSpPr>
            <a:spLocks noChangeShapeType="1"/>
          </p:cNvSpPr>
          <p:nvPr/>
        </p:nvSpPr>
        <p:spPr bwMode="auto">
          <a:xfrm>
            <a:off x="5181600" y="28194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81" name="Rectangle 45"/>
          <p:cNvSpPr>
            <a:spLocks noChangeArrowheads="1"/>
          </p:cNvSpPr>
          <p:nvPr/>
        </p:nvSpPr>
        <p:spPr bwMode="auto">
          <a:xfrm>
            <a:off x="3698875" y="5395913"/>
            <a:ext cx="2990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000" b="1">
                <a:solidFill>
                  <a:srgbClr val="FF3300"/>
                </a:solidFill>
                <a:latin typeface="Arial" pitchFamily="34" charset="0"/>
              </a:rPr>
              <a:t>Streaming &amp; Archiving </a:t>
            </a:r>
          </a:p>
          <a:p>
            <a:pPr algn="ctr">
              <a:lnSpc>
                <a:spcPct val="75000"/>
              </a:lnSpc>
            </a:pPr>
            <a:r>
              <a:rPr lang="en-US" sz="2000" b="1">
                <a:solidFill>
                  <a:srgbClr val="FF3300"/>
                </a:solidFill>
                <a:latin typeface="Arial" pitchFamily="34" charset="0"/>
              </a:rPr>
              <a:t>Equipment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7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7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7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7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7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6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7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7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6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6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 autoUpdateAnimBg="0"/>
      <p:bldP spid="167947" grpId="0" autoUpdateAnimBg="0"/>
      <p:bldP spid="167951" grpId="0" autoUpdateAnimBg="0"/>
      <p:bldP spid="167964" grpId="0" autoUpdateAnimBg="0"/>
      <p:bldP spid="167967" grpId="0" animBg="1"/>
      <p:bldP spid="167968" grpId="0" animBg="1"/>
      <p:bldP spid="167970" grpId="0" animBg="1"/>
      <p:bldP spid="167971" grpId="0" animBg="1"/>
      <p:bldP spid="167972" grpId="0" animBg="1"/>
      <p:bldP spid="167973" grpId="0" animBg="1"/>
      <p:bldP spid="167975" grpId="0" autoUpdateAnimBg="0"/>
      <p:bldP spid="167980" grpId="0" animBg="1"/>
      <p:bldP spid="16798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100013" y="152400"/>
            <a:ext cx="89154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</a:rPr>
              <a:t>COMPONENTS OF A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</a:rPr>
              <a:t>SOFTWARE VIDEO CONFERENCING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  <a:p>
            <a:pPr lvl="1"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dirty="0"/>
              <a:t> </a:t>
            </a: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152400" y="2184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rgbClr val="FF3300"/>
                </a:solidFill>
                <a:latin typeface="Arial" pitchFamily="34" charset="0"/>
              </a:rPr>
              <a:t>Camera</a:t>
            </a:r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      </a:t>
            </a:r>
            <a:endParaRPr lang="en-US" sz="1800">
              <a:latin typeface="Arial" pitchFamily="34" charset="0"/>
            </a:endParaRPr>
          </a:p>
        </p:txBody>
      </p:sp>
      <p:pic>
        <p:nvPicPr>
          <p:cNvPr id="167945" name="Picture 9" descr="http://www.billpinnell.com/hello/380596/1024/Pioneer_pdp-436xde_large_underspeakers_Main-2005.09.29-06.33.0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04800" y="3048000"/>
            <a:ext cx="1447800" cy="1066800"/>
          </a:xfrm>
          <a:prstGeom prst="rect">
            <a:avLst/>
          </a:prstGeom>
          <a:noFill/>
        </p:spPr>
      </p:pic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152400" y="40386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rgbClr val="FF3300"/>
                </a:solidFill>
                <a:latin typeface="Arial" pitchFamily="34" charset="0"/>
              </a:rPr>
              <a:t>Display Devices</a:t>
            </a:r>
            <a:endParaRPr lang="en-US" sz="1800" b="1">
              <a:latin typeface="Arial" pitchFamily="34" charset="0"/>
            </a:endParaRPr>
          </a:p>
        </p:txBody>
      </p:sp>
      <p:pic>
        <p:nvPicPr>
          <p:cNvPr id="167948" name="Picture 1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4724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3657600" y="32004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 smtClean="0">
                <a:solidFill>
                  <a:srgbClr val="FF3300"/>
                </a:solidFill>
                <a:latin typeface="Arial" pitchFamily="34" charset="0"/>
              </a:rPr>
              <a:t>Computer</a:t>
            </a:r>
            <a:r>
              <a:rPr lang="en-US" sz="1800" b="1" dirty="0" smtClean="0">
                <a:latin typeface="Arial" pitchFamily="34" charset="0"/>
              </a:rPr>
              <a:t> </a:t>
            </a:r>
            <a:endParaRPr lang="en-US" sz="2400" dirty="0">
              <a:latin typeface="Arial" pitchFamily="34" charset="0"/>
            </a:endParaRPr>
          </a:p>
        </p:txBody>
      </p:sp>
      <p:pic>
        <p:nvPicPr>
          <p:cNvPr id="167962" name="Picture 26" descr="powerm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4724400"/>
            <a:ext cx="1143000" cy="762000"/>
          </a:xfrm>
          <a:prstGeom prst="rect">
            <a:avLst/>
          </a:prstGeom>
          <a:noFill/>
        </p:spPr>
      </p:pic>
      <p:sp>
        <p:nvSpPr>
          <p:cNvPr id="167964" name="Rectangle 28"/>
          <p:cNvSpPr>
            <a:spLocks noChangeArrowheads="1"/>
          </p:cNvSpPr>
          <p:nvPr/>
        </p:nvSpPr>
        <p:spPr bwMode="auto">
          <a:xfrm>
            <a:off x="1828800" y="55626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Tx/>
              <a:buFontTx/>
              <a:buNone/>
            </a:pPr>
            <a:r>
              <a:rPr lang="en-US" sz="2000" b="1">
                <a:solidFill>
                  <a:srgbClr val="FF3300"/>
                </a:solidFill>
                <a:latin typeface="Arial" pitchFamily="34" charset="0"/>
              </a:rPr>
              <a:t>Microphone</a:t>
            </a:r>
            <a:endParaRPr lang="en-US" sz="1800" b="1">
              <a:latin typeface="Arial" pitchFamily="34" charset="0"/>
            </a:endParaRPr>
          </a:p>
        </p:txBody>
      </p:sp>
      <p:graphicFrame>
        <p:nvGraphicFramePr>
          <p:cNvPr id="167965" name="Object 29"/>
          <p:cNvGraphicFramePr>
            <a:graphicFrameLocks noChangeAspect="1"/>
          </p:cNvGraphicFramePr>
          <p:nvPr/>
        </p:nvGraphicFramePr>
        <p:xfrm>
          <a:off x="6553200" y="4267200"/>
          <a:ext cx="1676400" cy="1828800"/>
        </p:xfrm>
        <a:graphic>
          <a:graphicData uri="http://schemas.openxmlformats.org/presentationml/2006/ole">
            <p:oleObj spid="_x0000_s36866" name="Document" r:id="rId9" imgW="1896120" imgH="1713960" progId="">
              <p:embed/>
            </p:oleObj>
          </a:graphicData>
        </a:graphic>
      </p:graphicFrame>
      <p:pic>
        <p:nvPicPr>
          <p:cNvPr id="167966" name="Picture 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1752600"/>
            <a:ext cx="31242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967" name="Line 31"/>
          <p:cNvSpPr>
            <a:spLocks noChangeShapeType="1"/>
          </p:cNvSpPr>
          <p:nvPr/>
        </p:nvSpPr>
        <p:spPr bwMode="auto">
          <a:xfrm flipV="1">
            <a:off x="1676400" y="2667000"/>
            <a:ext cx="2209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68" name="Line 32"/>
          <p:cNvSpPr>
            <a:spLocks noChangeShapeType="1"/>
          </p:cNvSpPr>
          <p:nvPr/>
        </p:nvSpPr>
        <p:spPr bwMode="auto">
          <a:xfrm>
            <a:off x="1447800" y="1905000"/>
            <a:ext cx="2362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70" name="Line 34"/>
          <p:cNvSpPr>
            <a:spLocks noChangeShapeType="1"/>
          </p:cNvSpPr>
          <p:nvPr/>
        </p:nvSpPr>
        <p:spPr bwMode="auto">
          <a:xfrm flipV="1">
            <a:off x="3352800" y="2667000"/>
            <a:ext cx="5334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71" name="Line 35"/>
          <p:cNvSpPr>
            <a:spLocks noChangeShapeType="1"/>
          </p:cNvSpPr>
          <p:nvPr/>
        </p:nvSpPr>
        <p:spPr bwMode="auto">
          <a:xfrm>
            <a:off x="7772400" y="32004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72" name="Line 36"/>
          <p:cNvSpPr>
            <a:spLocks noChangeShapeType="1"/>
          </p:cNvSpPr>
          <p:nvPr/>
        </p:nvSpPr>
        <p:spPr bwMode="auto">
          <a:xfrm>
            <a:off x="5181600" y="2819400"/>
            <a:ext cx="24384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73" name="Line 37"/>
          <p:cNvSpPr>
            <a:spLocks noChangeShapeType="1"/>
          </p:cNvSpPr>
          <p:nvPr/>
        </p:nvSpPr>
        <p:spPr bwMode="auto">
          <a:xfrm>
            <a:off x="7315200" y="4495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74" name="Rectangle 38"/>
          <p:cNvSpPr>
            <a:spLocks noChangeArrowheads="1"/>
          </p:cNvSpPr>
          <p:nvPr/>
        </p:nvSpPr>
        <p:spPr bwMode="auto">
          <a:xfrm>
            <a:off x="1873250" y="333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75" name="Rectangle 39"/>
          <p:cNvSpPr>
            <a:spLocks noChangeArrowheads="1"/>
          </p:cNvSpPr>
          <p:nvPr/>
        </p:nvSpPr>
        <p:spPr bwMode="auto">
          <a:xfrm>
            <a:off x="6781800" y="3352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5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interactive 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whiteboards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>
              <a:latin typeface="Arial" pitchFamily="34" charset="0"/>
            </a:endParaRPr>
          </a:p>
        </p:txBody>
      </p:sp>
      <p:pic>
        <p:nvPicPr>
          <p:cNvPr id="167977" name="Picture 41" descr="76543826_sm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990600"/>
            <a:ext cx="1219200" cy="1219200"/>
          </a:xfrm>
          <a:prstGeom prst="rect">
            <a:avLst/>
          </a:prstGeom>
          <a:noFill/>
        </p:spPr>
      </p:pic>
      <p:pic>
        <p:nvPicPr>
          <p:cNvPr id="167979" name="Picture 43" descr="679272?$product_full$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91000" y="4267200"/>
            <a:ext cx="1943100" cy="1371600"/>
          </a:xfrm>
          <a:prstGeom prst="rect">
            <a:avLst/>
          </a:prstGeom>
          <a:noFill/>
        </p:spPr>
      </p:pic>
      <p:sp>
        <p:nvSpPr>
          <p:cNvPr id="167980" name="Line 44"/>
          <p:cNvSpPr>
            <a:spLocks noChangeShapeType="1"/>
          </p:cNvSpPr>
          <p:nvPr/>
        </p:nvSpPr>
        <p:spPr bwMode="auto">
          <a:xfrm>
            <a:off x="5181600" y="28194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81" name="Rectangle 45"/>
          <p:cNvSpPr>
            <a:spLocks noChangeArrowheads="1"/>
          </p:cNvSpPr>
          <p:nvPr/>
        </p:nvSpPr>
        <p:spPr bwMode="auto">
          <a:xfrm>
            <a:off x="3698875" y="5395913"/>
            <a:ext cx="2990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000" b="1">
                <a:solidFill>
                  <a:srgbClr val="FF3300"/>
                </a:solidFill>
                <a:latin typeface="Arial" pitchFamily="34" charset="0"/>
              </a:rPr>
              <a:t>Streaming &amp; Archiving </a:t>
            </a:r>
          </a:p>
          <a:p>
            <a:pPr algn="ctr">
              <a:lnSpc>
                <a:spcPct val="75000"/>
              </a:lnSpc>
            </a:pPr>
            <a:r>
              <a:rPr lang="en-US" sz="2000" b="1">
                <a:solidFill>
                  <a:srgbClr val="FF3300"/>
                </a:solidFill>
                <a:latin typeface="Arial" pitchFamily="34" charset="0"/>
              </a:rPr>
              <a:t>Equipment</a:t>
            </a:r>
          </a:p>
        </p:txBody>
      </p:sp>
      <p:pic>
        <p:nvPicPr>
          <p:cNvPr id="36872" name="Picture 8" descr="https://encrypted-tbn1.gstatic.com/images?q=tbn:ANd9GcSxDICxmFMgZBFsNt-PptGHTTQss3QlwMH8pcMehiArLJHhN3Qvr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86200" y="1600200"/>
            <a:ext cx="12954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7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7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7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7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7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7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6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6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 autoUpdateAnimBg="0"/>
      <p:bldP spid="167947" grpId="0" autoUpdateAnimBg="0"/>
      <p:bldP spid="167951" grpId="0" autoUpdateAnimBg="0"/>
      <p:bldP spid="167964" grpId="0" autoUpdateAnimBg="0"/>
      <p:bldP spid="167967" grpId="0" animBg="1"/>
      <p:bldP spid="167968" grpId="0" animBg="1"/>
      <p:bldP spid="167970" grpId="0" animBg="1"/>
      <p:bldP spid="167971" grpId="0" animBg="1"/>
      <p:bldP spid="167972" grpId="0" animBg="1"/>
      <p:bldP spid="167973" grpId="0" animBg="1"/>
      <p:bldP spid="167975" grpId="0" autoUpdateAnimBg="0"/>
      <p:bldP spid="167980" grpId="0" animBg="1"/>
      <p:bldP spid="16798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228599"/>
          <a:ext cx="8686800" cy="655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958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Soft VC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Hardware VC</a:t>
                      </a:r>
                    </a:p>
                  </a:txBody>
                  <a:tcPr marL="9525" marR="9525" marT="9525" marB="0" anchor="ctr"/>
                </a:tc>
              </a:tr>
              <a:tr h="8701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Chaep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 easily accessible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Expensive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solution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38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Can be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installed on PC, Mobile ,Laptop and </a:t>
                      </a:r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-pad –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No extra cost in case of multimedia computers with </a:t>
                      </a:r>
                      <a:r>
                        <a:rPr lang="en-US" sz="28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camara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Hadware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VC require dedicated equipments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67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Most of video conferencing software are designed for person-to-person meetings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Hadware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VC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systems are designed for rooms-to-room meetings and conferences</a:t>
                      </a: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Workable quality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Superior quality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1144588"/>
          </a:xfrm>
          <a:ln/>
        </p:spPr>
        <p:txBody>
          <a:bodyPr lIns="0" tIns="0" rIns="0" bIns="0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FFFF00"/>
                </a:solidFill>
              </a:rPr>
              <a:t>OTHER REQUIREMENTS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209800"/>
            <a:ext cx="7598569" cy="364913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HARWARE – IP VC equipments</a:t>
            </a:r>
          </a:p>
          <a:p>
            <a:pPr lvl="1"/>
            <a:r>
              <a:rPr lang="en-US" sz="3600" dirty="0" smtClean="0"/>
              <a:t>Connectivity</a:t>
            </a:r>
          </a:p>
          <a:p>
            <a:pPr lvl="1"/>
            <a:r>
              <a:rPr lang="en-US" sz="3600" dirty="0" smtClean="0"/>
              <a:t>MCU for multiple VC’s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Software based VC equipments</a:t>
            </a:r>
          </a:p>
          <a:p>
            <a:pPr lvl="1"/>
            <a:r>
              <a:rPr lang="en-US" sz="3600" dirty="0" smtClean="0"/>
              <a:t>Connectivity</a:t>
            </a:r>
          </a:p>
          <a:p>
            <a:pPr lvl="1"/>
            <a:r>
              <a:rPr lang="en-US" sz="3600" dirty="0" smtClean="0"/>
              <a:t>Software based Authentication server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752600"/>
            <a:ext cx="220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1752600" y="22860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</a:rPr>
              <a:t>OPTIONAL ACCESSORIES</a:t>
            </a: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0" y="914400"/>
            <a:ext cx="83820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Data Solution Box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Streaming / Archiving Equipment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Interactive Whiteboard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>
                <a:cs typeface="Arial" pitchFamily="34" charset="0"/>
              </a:rPr>
              <a:t>LCD Projector &amp; </a:t>
            </a:r>
            <a:r>
              <a:rPr lang="en-US" dirty="0" smtClean="0">
                <a:cs typeface="Arial" pitchFamily="34" charset="0"/>
              </a:rPr>
              <a:t>Laptop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cs typeface="Arial" pitchFamily="34" charset="0"/>
              </a:rPr>
              <a:t>DVR</a:t>
            </a:r>
            <a:endParaRPr lang="en-US" dirty="0">
              <a:cs typeface="Arial" pitchFamily="34" charset="0"/>
            </a:endParaRPr>
          </a:p>
          <a:p>
            <a:pPr lvl="1">
              <a:buClr>
                <a:schemeClr val="tx1"/>
              </a:buClr>
            </a:pPr>
            <a:endParaRPr lang="en-US" dirty="0"/>
          </a:p>
        </p:txBody>
      </p:sp>
      <p:graphicFrame>
        <p:nvGraphicFramePr>
          <p:cNvPr id="163851" name="Object 11"/>
          <p:cNvGraphicFramePr>
            <a:graphicFrameLocks noChangeAspect="1"/>
          </p:cNvGraphicFramePr>
          <p:nvPr/>
        </p:nvGraphicFramePr>
        <p:xfrm>
          <a:off x="6477000" y="1676400"/>
          <a:ext cx="2438400" cy="3124200"/>
        </p:xfrm>
        <a:graphic>
          <a:graphicData uri="http://schemas.openxmlformats.org/presentationml/2006/ole">
            <p:oleObj spid="_x0000_s2050" name="Document" r:id="rId4" imgW="1896120" imgH="1713960" progId="">
              <p:embed/>
            </p:oleObj>
          </a:graphicData>
        </a:graphic>
      </p:graphicFrame>
      <p:graphicFrame>
        <p:nvGraphicFramePr>
          <p:cNvPr id="163853" name="Object 13"/>
          <p:cNvGraphicFramePr>
            <a:graphicFrameLocks noChangeAspect="1"/>
          </p:cNvGraphicFramePr>
          <p:nvPr/>
        </p:nvGraphicFramePr>
        <p:xfrm>
          <a:off x="4572000" y="1143000"/>
          <a:ext cx="2133600" cy="609600"/>
        </p:xfrm>
        <a:graphic>
          <a:graphicData uri="http://schemas.openxmlformats.org/presentationml/2006/ole">
            <p:oleObj spid="_x0000_s2051" name="Visio" r:id="rId5" imgW="1365840" imgH="563040" progId="">
              <p:embed/>
            </p:oleObj>
          </a:graphicData>
        </a:graphic>
      </p:graphicFrame>
      <p:sp>
        <p:nvSpPr>
          <p:cNvPr id="163854" name="Rectangle 14"/>
          <p:cNvSpPr>
            <a:spLocks noChangeArrowheads="1"/>
          </p:cNvSpPr>
          <p:nvPr/>
        </p:nvSpPr>
        <p:spPr bwMode="auto">
          <a:xfrm>
            <a:off x="304800" y="3962400"/>
            <a:ext cx="43672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Interactive Whiteboard :</a:t>
            </a:r>
            <a:r>
              <a:rPr lang="en-US" dirty="0"/>
              <a:t> Using a Interactive whiteboard recorder, notes and drawings on a whiteboard can be electronically converted and then transferred in real time to remote sites to be displayed on a screen.</a:t>
            </a:r>
          </a:p>
        </p:txBody>
      </p:sp>
      <p:sp>
        <p:nvSpPr>
          <p:cNvPr id="163858" name="Rectangle 18"/>
          <p:cNvSpPr>
            <a:spLocks noChangeArrowheads="1"/>
          </p:cNvSpPr>
          <p:nvPr/>
        </p:nvSpPr>
        <p:spPr bwMode="auto">
          <a:xfrm>
            <a:off x="8626475" y="4418013"/>
            <a:ext cx="1698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63859" name="Rectangle 19"/>
          <p:cNvSpPr>
            <a:spLocks noChangeArrowheads="1"/>
          </p:cNvSpPr>
          <p:nvPr/>
        </p:nvSpPr>
        <p:spPr bwMode="auto">
          <a:xfrm>
            <a:off x="0" y="54102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 dirty="0"/>
              <a:t>Data Solutions </a:t>
            </a:r>
            <a:r>
              <a:rPr lang="en-US" b="1" dirty="0" smtClean="0"/>
              <a:t>Box: </a:t>
            </a:r>
            <a:r>
              <a:rPr lang="en-US" dirty="0" smtClean="0"/>
              <a:t>Transfer </a:t>
            </a:r>
            <a:r>
              <a:rPr lang="en-US" dirty="0"/>
              <a:t>screen shots in XGA resolution from your PC to remote sites through a network or an ISDN line.</a:t>
            </a:r>
          </a:p>
        </p:txBody>
      </p:sp>
      <p:sp>
        <p:nvSpPr>
          <p:cNvPr id="163860" name="Rectangle 20"/>
          <p:cNvSpPr>
            <a:spLocks noChangeArrowheads="1"/>
          </p:cNvSpPr>
          <p:nvPr/>
        </p:nvSpPr>
        <p:spPr bwMode="auto">
          <a:xfrm>
            <a:off x="228600" y="3048000"/>
            <a:ext cx="563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cs typeface="Arial" pitchFamily="34" charset="0"/>
              </a:rPr>
              <a:t>LCD Projector &amp; Laptop</a:t>
            </a:r>
            <a:r>
              <a:rPr lang="en-US" b="1" dirty="0"/>
              <a:t> :</a:t>
            </a:r>
            <a:r>
              <a:rPr lang="en-US" sz="2400" dirty="0"/>
              <a:t>A projector using LCD technology and s</a:t>
            </a:r>
            <a:r>
              <a:rPr lang="en-US" sz="2400" dirty="0">
                <a:cs typeface="Arial" pitchFamily="34" charset="0"/>
              </a:rPr>
              <a:t>mall portable computer.</a:t>
            </a:r>
          </a:p>
        </p:txBody>
      </p:sp>
      <p:pic>
        <p:nvPicPr>
          <p:cNvPr id="163861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462213"/>
            <a:ext cx="1905000" cy="400050"/>
          </a:xfrm>
          <a:prstGeom prst="rect">
            <a:avLst/>
          </a:prstGeom>
          <a:noFill/>
        </p:spPr>
      </p:pic>
      <p:sp>
        <p:nvSpPr>
          <p:cNvPr id="163862" name="Rectangle 22"/>
          <p:cNvSpPr>
            <a:spLocks noChangeArrowheads="1"/>
          </p:cNvSpPr>
          <p:nvPr/>
        </p:nvSpPr>
        <p:spPr bwMode="auto">
          <a:xfrm>
            <a:off x="71438" y="59436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600" b="1" dirty="0">
                <a:cs typeface="Arial" pitchFamily="34" charset="0"/>
              </a:rPr>
              <a:t>Streaming / Archiving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/>
              <a:t>: </a:t>
            </a:r>
            <a:r>
              <a:rPr lang="en-US" sz="2200" dirty="0"/>
              <a:t>An equipment for streaming / archiving the lectures/interviews/seminars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4" grpId="0" autoUpdateAnimBg="0"/>
      <p:bldP spid="163859" grpId="0" autoUpdateAnimBg="0"/>
      <p:bldP spid="163860" grpId="0" autoUpdateAnimBg="0"/>
      <p:bldP spid="16386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A TYPICAL BOARD ROOM SET-UP</a:t>
            </a:r>
            <a:endParaRPr lang="en-US" sz="32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148524" name="Object 44"/>
          <p:cNvGraphicFramePr>
            <a:graphicFrameLocks noChangeAspect="1"/>
          </p:cNvGraphicFramePr>
          <p:nvPr/>
        </p:nvGraphicFramePr>
        <p:xfrm>
          <a:off x="95250" y="1143000"/>
          <a:ext cx="4933950" cy="5329238"/>
        </p:xfrm>
        <a:graphic>
          <a:graphicData uri="http://schemas.openxmlformats.org/presentationml/2006/ole">
            <p:oleObj spid="_x0000_s5122" name="Visio" r:id="rId3" imgW="7696440" imgH="9487440" progId="">
              <p:embed/>
            </p:oleObj>
          </a:graphicData>
        </a:graphic>
      </p:graphicFrame>
      <p:graphicFrame>
        <p:nvGraphicFramePr>
          <p:cNvPr id="148539" name="Group 59"/>
          <p:cNvGraphicFramePr>
            <a:graphicFrameLocks noGrp="1"/>
          </p:cNvGraphicFramePr>
          <p:nvPr/>
        </p:nvGraphicFramePr>
        <p:xfrm>
          <a:off x="5181600" y="1143000"/>
          <a:ext cx="3833813" cy="5334001"/>
        </p:xfrm>
        <a:graphic>
          <a:graphicData uri="http://schemas.openxmlformats.org/drawingml/2006/table">
            <a:tbl>
              <a:tblPr/>
              <a:tblGrid>
                <a:gridCol w="3833813"/>
              </a:tblGrid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Components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Video conferencing 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LCD TV 42” with panel speakers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External (tabletop  microphones)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8540" name="AutoShape 6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5815013"/>
            <a:ext cx="762000" cy="585787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A TYPICAL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</a:rPr>
              <a:t>COURT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ROOM SET-UP</a:t>
            </a:r>
            <a:endParaRPr lang="en-US" sz="320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8540" name="AutoShape 6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5815013"/>
            <a:ext cx="762000" cy="585787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1" name="Picture 3" descr="C:\Users\Hp\Downloads\Court Room Diagr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200" y="685800"/>
            <a:ext cx="10363200" cy="617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0"/>
            <a:ext cx="8077200" cy="206586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Software </a:t>
            </a:r>
            <a:r>
              <a:rPr lang="en-US" b="1" dirty="0" err="1" smtClean="0">
                <a:solidFill>
                  <a:srgbClr val="FFFF00"/>
                </a:solidFill>
              </a:rPr>
              <a:t>vc</a:t>
            </a:r>
            <a:r>
              <a:rPr lang="en-US" b="1" dirty="0" smtClean="0">
                <a:solidFill>
                  <a:srgbClr val="FFFF00"/>
                </a:solidFill>
              </a:rPr>
              <a:t> components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096250" cy="488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578"/>
                <a:gridCol w="6614672"/>
              </a:tblGrid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S.NO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EQUIPMENT</a:t>
                      </a: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USB BASED HD PTZ CAMERA</a:t>
                      </a: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HDMI CABLE (10 METERS FOR EACH SITE)</a:t>
                      </a: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BLUETOOTH/WIRELESS ENABLED SPEAKER CUM MICROPHONES</a:t>
                      </a: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40" LED TV / MONITOR</a:t>
                      </a: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21.5 " PC WITH UBUNTU LINUX OS (ALL IN ONE NON TOUCH)</a:t>
                      </a: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UPS 1KVA WITH 60 MINUTES BACKUP</a:t>
                      </a: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DISTRTICT CLUSTER WITH 100 USERS, 10 SITE MULTIPOINT, 5 USER POINT TO POINT(8 UNITS IN HARYANA)</a:t>
                      </a: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 / CENTRAL MCU/AUTHENTICATION SERVER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37067"/>
            <a:ext cx="8305800" cy="145626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Hardware </a:t>
            </a:r>
            <a:r>
              <a:rPr lang="en-US" dirty="0" err="1" smtClean="0">
                <a:solidFill>
                  <a:srgbClr val="FFFF00"/>
                </a:solidFill>
              </a:rPr>
              <a:t>vc</a:t>
            </a:r>
            <a:r>
              <a:rPr lang="en-US" dirty="0" smtClean="0">
                <a:solidFill>
                  <a:srgbClr val="FFFF00"/>
                </a:solidFill>
              </a:rPr>
              <a:t> : tentative COST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143000"/>
          <a:ext cx="7599364" cy="5288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4038600"/>
                <a:gridCol w="990600"/>
                <a:gridCol w="1655764"/>
              </a:tblGrid>
              <a:tr h="4560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 PER UNIT</a:t>
                      </a:r>
                      <a:endParaRPr lang="en-US" dirty="0"/>
                    </a:p>
                  </a:txBody>
                  <a:tcPr/>
                </a:tc>
              </a:tr>
              <a:tr h="4560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VC END POINT MAKE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345340</a:t>
                      </a:r>
                      <a:endParaRPr lang="en-US" dirty="0"/>
                    </a:p>
                  </a:txBody>
                  <a:tcPr/>
                </a:tc>
              </a:tr>
              <a:tr h="4560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LCD 40/42”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64481</a:t>
                      </a:r>
                      <a:endParaRPr lang="en-US" dirty="0"/>
                    </a:p>
                  </a:txBody>
                  <a:tcPr/>
                </a:tc>
              </a:tr>
              <a:tr h="4560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UPS 1 KVA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40353</a:t>
                      </a:r>
                      <a:endParaRPr lang="en-US" dirty="0"/>
                    </a:p>
                  </a:txBody>
                  <a:tcPr/>
                </a:tc>
              </a:tr>
              <a:tr h="11245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LAYING OF UTP (MAX 100 MTS.</a:t>
                      </a:r>
                      <a:r>
                        <a:rPr lang="en-US" baseline="0" dirty="0" smtClean="0"/>
                        <a:t> ,AS  PER REQUIREMENT)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41300</a:t>
                      </a:r>
                      <a:endParaRPr lang="en-US" dirty="0"/>
                    </a:p>
                  </a:txBody>
                  <a:tcPr/>
                </a:tc>
              </a:tr>
              <a:tr h="7871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MANAGEMENT FOR EACH SITE FOR</a:t>
                      </a:r>
                      <a:r>
                        <a:rPr lang="en-US" baseline="0" dirty="0" smtClean="0"/>
                        <a:t> 5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29375</a:t>
                      </a:r>
                      <a:endParaRPr lang="en-US" dirty="0"/>
                    </a:p>
                  </a:txBody>
                  <a:tcPr/>
                </a:tc>
              </a:tr>
              <a:tr h="4560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COST</a:t>
                      </a:r>
                      <a:r>
                        <a:rPr lang="en-US" baseline="0" dirty="0" smtClean="0"/>
                        <a:t> EACH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433</a:t>
                      </a:r>
                      <a:endParaRPr lang="en-US" dirty="0"/>
                    </a:p>
                  </a:txBody>
                  <a:tcPr/>
                </a:tc>
              </a:tr>
              <a:tr h="4560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HARDWARE</a:t>
                      </a:r>
                      <a:r>
                        <a:rPr lang="en-US" baseline="0" dirty="0" smtClean="0"/>
                        <a:t> COST FOR VC EQUIPMENT AT EACH SITE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521282</a:t>
                      </a:r>
                      <a:endParaRPr lang="en-US" b="1" dirty="0"/>
                    </a:p>
                  </a:txBody>
                  <a:tcPr/>
                </a:tc>
              </a:tr>
              <a:tr h="456073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*Budgetary</a:t>
                      </a:r>
                      <a:r>
                        <a:rPr lang="en-US" baseline="0" dirty="0" smtClean="0"/>
                        <a:t> Estimate provided by HARTRON for installation of Video Conferencing Facility dated 23.10.2013.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Modes of Interactions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Face to face.</a:t>
            </a:r>
          </a:p>
          <a:p>
            <a:r>
              <a:rPr lang="en-US" sz="2800" dirty="0" smtClean="0">
                <a:solidFill>
                  <a:srgbClr val="FF3300"/>
                </a:solidFill>
              </a:rPr>
              <a:t>Video Conferencing </a:t>
            </a:r>
          </a:p>
          <a:p>
            <a:r>
              <a:rPr lang="en-US" sz="2800" dirty="0" smtClean="0"/>
              <a:t>Email</a:t>
            </a:r>
            <a:r>
              <a:rPr lang="en-US" sz="2800" dirty="0"/>
              <a:t>.</a:t>
            </a:r>
          </a:p>
          <a:p>
            <a:r>
              <a:rPr lang="en-US" sz="2800" dirty="0"/>
              <a:t>Fax.</a:t>
            </a:r>
          </a:p>
          <a:p>
            <a:r>
              <a:rPr lang="en-US" sz="2800" dirty="0"/>
              <a:t>Telephone.</a:t>
            </a:r>
          </a:p>
          <a:p>
            <a:r>
              <a:rPr lang="en-US" sz="2800" dirty="0"/>
              <a:t>Online Chat.</a:t>
            </a:r>
          </a:p>
          <a:p>
            <a:pPr>
              <a:buNone/>
            </a:pPr>
            <a:r>
              <a:rPr lang="en-US" dirty="0" smtClean="0">
                <a:solidFill>
                  <a:srgbClr val="FF3300"/>
                </a:solidFill>
              </a:rPr>
              <a:t>.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4800600" y="2133600"/>
            <a:ext cx="29718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6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ideo </a:t>
            </a:r>
            <a:r>
              <a:rPr lang="en-US" sz="36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conferencing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is the next best thing to a face to face meeting.</a:t>
            </a:r>
          </a:p>
          <a:p>
            <a:pPr>
              <a:buClrTx/>
              <a:buFontTx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98569" cy="5334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Software based </a:t>
            </a:r>
            <a:r>
              <a:rPr lang="en-US" sz="2400" dirty="0" err="1" smtClean="0">
                <a:solidFill>
                  <a:srgbClr val="FFFF00"/>
                </a:solidFill>
              </a:rPr>
              <a:t>vc</a:t>
            </a:r>
            <a:r>
              <a:rPr lang="en-US" sz="2400" dirty="0" smtClean="0">
                <a:solidFill>
                  <a:srgbClr val="FFFF00"/>
                </a:solidFill>
              </a:rPr>
              <a:t> : tentative COST</a:t>
            </a:r>
            <a:endParaRPr lang="en-US" sz="24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990600"/>
          <a:ext cx="7848600" cy="5471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593"/>
                <a:gridCol w="3777558"/>
                <a:gridCol w="2203576"/>
                <a:gridCol w="1237873"/>
              </a:tblGrid>
              <a:tr h="91883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S.NO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NAME OF ITEM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UNIT PRICE OF THE ITEM IN RS.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INSTALLATION CHARGES IN RS.</a:t>
                      </a:r>
                      <a:endParaRPr lang="en-US" sz="1500" dirty="0"/>
                    </a:p>
                  </a:txBody>
                  <a:tcPr/>
                </a:tc>
              </a:tr>
              <a:tr h="65084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WEB</a:t>
                      </a:r>
                      <a:r>
                        <a:rPr lang="en-US" sz="1500" baseline="0" dirty="0" smtClean="0"/>
                        <a:t> BASED SOFTWARE VIDEOCONFERENCING INFRASTRUCTURE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1470367.01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25197.45</a:t>
                      </a:r>
                      <a:endParaRPr lang="en-US" sz="1500" dirty="0"/>
                    </a:p>
                  </a:txBody>
                  <a:tcPr/>
                </a:tc>
              </a:tr>
              <a:tr h="65084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DISTRICT CLUSTER WITH 100 USERS, 10 MULTIPOINT, 5 USER POINT-TO-POINT FACILITY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808361.22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7559.23</a:t>
                      </a:r>
                      <a:endParaRPr lang="en-US" sz="1500" dirty="0"/>
                    </a:p>
                  </a:txBody>
                  <a:tcPr/>
                </a:tc>
              </a:tr>
              <a:tr h="118683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STATE CLUSTER WITH 1000 USERS, 50</a:t>
                      </a:r>
                      <a:r>
                        <a:rPr lang="en-US" sz="1500" baseline="0" dirty="0" smtClean="0"/>
                        <a:t> MULTIPOINT, 25 SITES POINT-TO-POINT CONNECTIVITY INCLUDING 2 NOS. H323/SIP VC ENDPOINT AND 2 NOS. OF RECORDING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3506354.78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22067.15</a:t>
                      </a:r>
                      <a:endParaRPr lang="en-US" sz="1500" dirty="0"/>
                    </a:p>
                  </a:txBody>
                  <a:tcPr/>
                </a:tc>
              </a:tr>
              <a:tr h="91883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ADDITIONAL HARDWARE</a:t>
                      </a:r>
                      <a:r>
                        <a:rPr lang="en-US" sz="1500" baseline="0" dirty="0" smtClean="0"/>
                        <a:t> / SOFTWARE REQUIRED FOR AUGMENTING 5 NOS. OF CONCURRENT RECORDING  AT HD RESOLUTION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651733.23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12275.03</a:t>
                      </a:r>
                      <a:endParaRPr lang="en-US" sz="1500" dirty="0"/>
                    </a:p>
                  </a:txBody>
                  <a:tcPr/>
                </a:tc>
              </a:tr>
              <a:tr h="46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1080P HD VC EQUIPMENT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397919.83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3166.16</a:t>
                      </a:r>
                      <a:endParaRPr lang="en-US" sz="1500" dirty="0"/>
                    </a:p>
                  </a:txBody>
                  <a:tcPr/>
                </a:tc>
              </a:tr>
              <a:tr h="46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55” LED</a:t>
                      </a:r>
                      <a:r>
                        <a:rPr lang="en-US" sz="1500" baseline="0" dirty="0" smtClean="0"/>
                        <a:t> TV / MONITOR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86376.00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1980.00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598569" cy="145626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Software based </a:t>
            </a:r>
            <a:r>
              <a:rPr lang="en-US" sz="2400" dirty="0" err="1" smtClean="0">
                <a:solidFill>
                  <a:srgbClr val="FFFF00"/>
                </a:solidFill>
              </a:rPr>
              <a:t>vc</a:t>
            </a:r>
            <a:r>
              <a:rPr lang="en-US" sz="2400" dirty="0" smtClean="0">
                <a:solidFill>
                  <a:srgbClr val="FFFF00"/>
                </a:solidFill>
              </a:rPr>
              <a:t>  : tentative COST</a:t>
            </a:r>
            <a:endParaRPr lang="en-US" sz="24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914400"/>
          <a:ext cx="7943850" cy="567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770"/>
                <a:gridCol w="1588770"/>
                <a:gridCol w="1588770"/>
                <a:gridCol w="1588770"/>
                <a:gridCol w="1588770"/>
              </a:tblGrid>
              <a:tr h="584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Rupee Foradian"/>
                          <a:ea typeface="Calibri"/>
                          <a:cs typeface="Times New Roman"/>
                        </a:rPr>
                        <a:t>Sr. No.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Rupee Foradian"/>
                          <a:ea typeface="Calibri"/>
                          <a:cs typeface="Times New Roman"/>
                        </a:rPr>
                        <a:t>Hardware equipment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Rupee Foradian"/>
                          <a:ea typeface="Calibri"/>
                          <a:cs typeface="Times New Roman"/>
                        </a:rPr>
                        <a:t>Price including all taxes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Rupee Foradian"/>
                          <a:ea typeface="Calibri"/>
                          <a:cs typeface="Times New Roman"/>
                        </a:rPr>
                        <a:t>Equipments for soft VC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Rupee Foradian"/>
                          <a:ea typeface="Calibri"/>
                          <a:cs typeface="Times New Roman"/>
                        </a:rPr>
                        <a:t>Price in Rupees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6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Rupee Foradian"/>
                          <a:ea typeface="Calibri"/>
                          <a:cs typeface="Times New Roman"/>
                        </a:rPr>
                        <a:t>1.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Rupee Foradian"/>
                          <a:ea typeface="Calibri"/>
                          <a:cs typeface="Times New Roman"/>
                        </a:rPr>
                        <a:t>High end HF1080P60 VC system working over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Rupee Foradian"/>
                          <a:ea typeface="Calibri"/>
                          <a:cs typeface="Times New Roman"/>
                        </a:rPr>
                        <a:t>`4,95,828/-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Rupee Foradian"/>
                          <a:ea typeface="Calibri"/>
                          <a:cs typeface="Times New Roman"/>
                        </a:rPr>
                        <a:t>Bluetooth wireless speaker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Rupee Foradian"/>
                          <a:ea typeface="Calibri"/>
                          <a:cs typeface="Times New Roman"/>
                        </a:rPr>
                        <a:t>8,391</a:t>
                      </a:r>
                      <a:r>
                        <a:rPr lang="en-US" sz="1800" dirty="0">
                          <a:latin typeface="Rupee Foradian"/>
                          <a:ea typeface="Calibri"/>
                          <a:cs typeface="Times New Roman"/>
                        </a:rPr>
                        <a:t>/-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Rupee Foradian"/>
                          <a:ea typeface="Calibri"/>
                          <a:cs typeface="Times New Roman"/>
                        </a:rPr>
                        <a:t>2.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Rupee Foradian"/>
                          <a:ea typeface="Calibri"/>
                          <a:cs typeface="Times New Roman"/>
                        </a:rPr>
                        <a:t>License for VC with 1+3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Rupee Foradian"/>
                          <a:ea typeface="Calibri"/>
                          <a:cs typeface="Times New Roman"/>
                        </a:rPr>
                        <a:t>`30,466/-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Rupee Foradian"/>
                          <a:ea typeface="Calibri"/>
                          <a:cs typeface="Times New Roman"/>
                        </a:rPr>
                        <a:t>HDMI Cable 10 Meters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Rupee Foradian"/>
                          <a:ea typeface="Calibri"/>
                          <a:cs typeface="Times New Roman"/>
                        </a:rPr>
                        <a:t>1,130</a:t>
                      </a:r>
                      <a:r>
                        <a:rPr lang="en-US" sz="1800" dirty="0">
                          <a:latin typeface="Rupee Foradian"/>
                          <a:ea typeface="Calibri"/>
                          <a:cs typeface="Times New Roman"/>
                        </a:rPr>
                        <a:t>/-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Rupee Foradian"/>
                          <a:ea typeface="Calibri"/>
                          <a:cs typeface="Times New Roman"/>
                        </a:rPr>
                        <a:t>3.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Rupee Foradian"/>
                          <a:ea typeface="Calibri"/>
                          <a:cs typeface="Times New Roman"/>
                        </a:rPr>
                        <a:t>40” HD LED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Rupee Foradian"/>
                          <a:ea typeface="Calibri"/>
                          <a:cs typeface="Times New Roman"/>
                        </a:rPr>
                        <a:t>`34,790/-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Rupee Foradian"/>
                          <a:ea typeface="Calibri"/>
                          <a:cs typeface="Times New Roman"/>
                        </a:rPr>
                        <a:t>21.5” PC with UBUNTU (All in one)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Rupee Foradian"/>
                          <a:ea typeface="Calibri"/>
                          <a:cs typeface="Times New Roman"/>
                        </a:rPr>
                        <a:t>44,493</a:t>
                      </a:r>
                      <a:r>
                        <a:rPr lang="en-US" sz="1800" dirty="0">
                          <a:latin typeface="Rupee Foradian"/>
                          <a:ea typeface="Calibri"/>
                          <a:cs typeface="Times New Roman"/>
                        </a:rPr>
                        <a:t>/-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Rupee Foradian"/>
                          <a:ea typeface="Calibri"/>
                          <a:cs typeface="Times New Roman"/>
                        </a:rPr>
                        <a:t>4.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Rupee Foradian"/>
                          <a:ea typeface="Calibri"/>
                          <a:cs typeface="Times New Roman"/>
                        </a:rPr>
                        <a:t>UPS KVA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Rupee Foradian"/>
                          <a:ea typeface="Calibri"/>
                          <a:cs typeface="Times New Roman"/>
                        </a:rPr>
                        <a:t>`31,461/-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Rupee Foradian"/>
                          <a:ea typeface="Calibri"/>
                          <a:cs typeface="Times New Roman"/>
                        </a:rPr>
                        <a:t>PTZ Camera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Rupee Foradian"/>
                          <a:ea typeface="Calibri"/>
                          <a:cs typeface="Times New Roman"/>
                        </a:rPr>
                        <a:t>11,236</a:t>
                      </a:r>
                      <a:r>
                        <a:rPr lang="en-US" sz="1800" dirty="0">
                          <a:latin typeface="Rupee Foradian"/>
                          <a:ea typeface="Calibri"/>
                          <a:cs typeface="Times New Roman"/>
                        </a:rPr>
                        <a:t>/-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Rupee Foradian"/>
                          <a:ea typeface="Calibri"/>
                          <a:cs typeface="Times New Roman"/>
                        </a:rPr>
                        <a:t>5.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>
                        <a:latin typeface="Rupee Foradi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>
                        <a:latin typeface="Rupee Foradi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Rupee Foradian"/>
                          <a:ea typeface="Calibri"/>
                          <a:cs typeface="Times New Roman"/>
                        </a:rPr>
                        <a:t>40” HD LED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Rupee Foradian"/>
                          <a:ea typeface="Calibri"/>
                          <a:cs typeface="Times New Roman"/>
                        </a:rPr>
                        <a:t>34,790</a:t>
                      </a:r>
                      <a:r>
                        <a:rPr lang="en-US" sz="1800" dirty="0">
                          <a:latin typeface="Rupee Foradian"/>
                          <a:ea typeface="Calibri"/>
                          <a:cs typeface="Times New Roman"/>
                        </a:rPr>
                        <a:t>/-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Rupee Foradian"/>
                          <a:ea typeface="Calibri"/>
                          <a:cs typeface="Times New Roman"/>
                        </a:rPr>
                        <a:t>6.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>
                        <a:latin typeface="Rupee Foradi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>
                        <a:latin typeface="Rupee Foradi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Rupee Foradian"/>
                          <a:ea typeface="Calibri"/>
                          <a:cs typeface="Times New Roman"/>
                        </a:rPr>
                        <a:t>UPS KVA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Rupee Foradian"/>
                          <a:ea typeface="Calibri"/>
                          <a:cs typeface="Times New Roman"/>
                        </a:rPr>
                        <a:t>31,461</a:t>
                      </a:r>
                      <a:r>
                        <a:rPr lang="en-US" sz="1800" dirty="0">
                          <a:latin typeface="Rupee Foradian"/>
                          <a:ea typeface="Calibri"/>
                          <a:cs typeface="Times New Roman"/>
                        </a:rPr>
                        <a:t>/-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>
                        <a:latin typeface="Rupee Foradi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Rupee Foradian"/>
                          <a:ea typeface="Calibri"/>
                          <a:cs typeface="Times New Roman"/>
                        </a:rPr>
                        <a:t>Total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Rupee Foradian"/>
                          <a:ea typeface="Calibri"/>
                          <a:cs typeface="Times New Roman"/>
                        </a:rPr>
                        <a:t>592545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Rupee Foradi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Rupee Foradian"/>
                          <a:ea typeface="Calibri"/>
                          <a:cs typeface="Times New Roman"/>
                        </a:rPr>
                        <a:t>1,31,501</a:t>
                      </a:r>
                      <a:r>
                        <a:rPr lang="en-US" sz="1800" dirty="0">
                          <a:latin typeface="Rupee Foradian"/>
                          <a:ea typeface="Calibri"/>
                          <a:cs typeface="Times New Roman"/>
                        </a:rPr>
                        <a:t>/-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96249" cy="145626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How VC was MADE SUCCESSFULL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24849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Management of resources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 Monitoring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 Application of mobile technology </a:t>
            </a:r>
          </a:p>
          <a:p>
            <a:pPr>
              <a:lnSpc>
                <a:spcPct val="110000"/>
              </a:lnSpc>
            </a:pPr>
            <a:r>
              <a:rPr lang="en-US" sz="3600" dirty="0" smtClean="0"/>
              <a:t> Active Participation of Nodal officers from Courts : Jails : Hospitals 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Management of Resources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142068"/>
            <a:ext cx="8324849" cy="4411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Human Resource required :</a:t>
            </a:r>
          </a:p>
          <a:p>
            <a:pPr algn="just">
              <a:spcAft>
                <a:spcPts val="2400"/>
              </a:spcAft>
            </a:pPr>
            <a:r>
              <a:rPr lang="en-US" sz="2400" dirty="0" smtClean="0"/>
              <a:t>Appointment of Coordination Committees at State and District level along with Nodal officers for each participating unit who are responsible for coordinating with other participating department is first step. </a:t>
            </a:r>
          </a:p>
          <a:p>
            <a:pPr algn="just"/>
            <a:r>
              <a:rPr lang="en-US" sz="2400" dirty="0" smtClean="0"/>
              <a:t>Head of Institutions / Assisting Staff needs to be mapped at two levels</a:t>
            </a:r>
          </a:p>
          <a:p>
            <a:pPr algn="just"/>
            <a:r>
              <a:rPr lang="en-US" sz="2400" dirty="0" smtClean="0"/>
              <a:t>Nodal officers needs to be appointed at District and Taluka level</a:t>
            </a:r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96249" cy="145626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State Level Coordination Committee</a:t>
            </a:r>
            <a:r>
              <a:rPr lang="en-US" b="1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4350" y="2141538"/>
          <a:ext cx="7943850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29649" cy="145626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Head of Institutions /Assisting Staff at State Level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4582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District Level Coordination Committee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4350" y="2141538"/>
          <a:ext cx="7599363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45626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Head of Institutions /Assisting Staff at District level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3820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Nodal officers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	At District Level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676400" y="2133600"/>
          <a:ext cx="59436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598569" cy="145626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Nodal officers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447800"/>
            <a:ext cx="8172449" cy="4953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b="1" dirty="0" smtClean="0"/>
              <a:t>At District Level</a:t>
            </a:r>
          </a:p>
          <a:p>
            <a:pPr algn="just">
              <a:buNone/>
            </a:pPr>
            <a:r>
              <a:rPr lang="en-US" b="1" dirty="0" smtClean="0"/>
              <a:t>Courts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System officer or in absence of SO senior most System Assistant / or any other official nominated by D&amp;SJ</a:t>
            </a:r>
          </a:p>
          <a:p>
            <a:pPr algn="just">
              <a:buNone/>
            </a:pPr>
            <a:r>
              <a:rPr lang="en-US" b="1" dirty="0" smtClean="0"/>
              <a:t>Hospital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	Person nominated by CMO</a:t>
            </a:r>
          </a:p>
          <a:p>
            <a:pPr algn="just">
              <a:buNone/>
            </a:pPr>
            <a:r>
              <a:rPr lang="en-US" b="1" dirty="0" smtClean="0"/>
              <a:t>Jails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	Person nominated by Jail Superintendent</a:t>
            </a:r>
          </a:p>
          <a:p>
            <a:pPr algn="just">
              <a:buNone/>
            </a:pPr>
            <a:r>
              <a:rPr lang="en-US" dirty="0" smtClean="0"/>
              <a:t>Nodal officer appointed for court has list of Judicial officers &amp; readers and Stenos attached to each court along with mobile No. and email for effective communication.</a:t>
            </a:r>
          </a:p>
          <a:p>
            <a:pPr algn="just">
              <a:buNone/>
            </a:pPr>
            <a:r>
              <a:rPr lang="en-US" dirty="0" smtClean="0"/>
              <a:t>Nodal officer appointed for hospital shall have list of all doctors &amp; staff attached to doctor along with mobile No. and email for effective communication.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924800" cy="122766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USE OF Video Conferencing in JUDICIAL ADMINISTRATION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7600" dirty="0" smtClean="0"/>
              <a:t>Securing presence of </a:t>
            </a:r>
            <a:r>
              <a:rPr lang="en-US" sz="7600" dirty="0" err="1" smtClean="0"/>
              <a:t>undertrials</a:t>
            </a:r>
            <a:r>
              <a:rPr lang="en-US" sz="7600" dirty="0" smtClean="0"/>
              <a:t> for remand.</a:t>
            </a:r>
          </a:p>
          <a:p>
            <a:pPr algn="just">
              <a:lnSpc>
                <a:spcPct val="120000"/>
              </a:lnSpc>
            </a:pPr>
            <a:r>
              <a:rPr lang="en-US" sz="7600" dirty="0" smtClean="0"/>
              <a:t>For recording Evidence of</a:t>
            </a:r>
          </a:p>
          <a:p>
            <a:pPr lvl="1" algn="just">
              <a:lnSpc>
                <a:spcPct val="120000"/>
              </a:lnSpc>
            </a:pPr>
            <a:r>
              <a:rPr lang="en-US" sz="7600" dirty="0" smtClean="0">
                <a:solidFill>
                  <a:srgbClr val="FFFF00"/>
                </a:solidFill>
              </a:rPr>
              <a:t>Expert witnesses i.e. doctors</a:t>
            </a:r>
          </a:p>
          <a:p>
            <a:pPr lvl="1" algn="just">
              <a:lnSpc>
                <a:spcPct val="120000"/>
              </a:lnSpc>
            </a:pPr>
            <a:r>
              <a:rPr lang="en-US" sz="7600" dirty="0" smtClean="0">
                <a:solidFill>
                  <a:srgbClr val="FFFF00"/>
                </a:solidFill>
              </a:rPr>
              <a:t>Judicial officers</a:t>
            </a:r>
          </a:p>
          <a:p>
            <a:pPr lvl="1" algn="just">
              <a:lnSpc>
                <a:spcPct val="120000"/>
              </a:lnSpc>
            </a:pPr>
            <a:r>
              <a:rPr lang="en-US" sz="7600" dirty="0" smtClean="0">
                <a:solidFill>
                  <a:srgbClr val="FFFF00"/>
                </a:solidFill>
              </a:rPr>
              <a:t>NRI or witnesses whose presence cannot be secured.</a:t>
            </a:r>
            <a:endParaRPr lang="en-US" sz="7600" dirty="0">
              <a:solidFill>
                <a:srgbClr val="FFFF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7600" dirty="0" smtClean="0"/>
              <a:t>Presence of accused for trial or for recording of Statement u/s 313 </a:t>
            </a:r>
            <a:r>
              <a:rPr lang="en-US" sz="7600" dirty="0" err="1" smtClean="0"/>
              <a:t>Cr.P.C</a:t>
            </a:r>
            <a:r>
              <a:rPr lang="en-US" sz="7600" dirty="0" smtClean="0"/>
              <a:t>. where accused is lodged in jail and his movement is restricted due to security concerns.</a:t>
            </a:r>
            <a:endParaRPr lang="en-US" sz="7600" dirty="0"/>
          </a:p>
          <a:p>
            <a:pPr algn="just">
              <a:lnSpc>
                <a:spcPct val="120000"/>
              </a:lnSpc>
            </a:pPr>
            <a:r>
              <a:rPr lang="en-US" sz="7600" dirty="0" smtClean="0"/>
              <a:t>Interviews of Judicial officers for Promotions.</a:t>
            </a:r>
            <a:endParaRPr lang="en-US" sz="7600" dirty="0"/>
          </a:p>
          <a:p>
            <a:pPr algn="just">
              <a:lnSpc>
                <a:spcPct val="120000"/>
              </a:lnSpc>
            </a:pPr>
            <a:r>
              <a:rPr lang="en-US" sz="7600" dirty="0" smtClean="0"/>
              <a:t>Training.</a:t>
            </a:r>
            <a:endParaRPr lang="en-US" sz="7600" dirty="0"/>
          </a:p>
          <a:p>
            <a:pPr algn="just">
              <a:lnSpc>
                <a:spcPct val="120000"/>
              </a:lnSpc>
            </a:pPr>
            <a:r>
              <a:rPr lang="en-US" sz="7600" dirty="0" smtClean="0"/>
              <a:t>Project Monitoring.</a:t>
            </a:r>
            <a:endParaRPr lang="en-US" sz="7600" dirty="0"/>
          </a:p>
          <a:p>
            <a:pPr algn="just">
              <a:lnSpc>
                <a:spcPct val="120000"/>
              </a:lnSpc>
            </a:pPr>
            <a:r>
              <a:rPr lang="en-US" sz="7600" dirty="0" smtClean="0"/>
              <a:t>Meetings between jail inmates and their family members.</a:t>
            </a:r>
          </a:p>
          <a:p>
            <a:pPr algn="just">
              <a:lnSpc>
                <a:spcPct val="120000"/>
              </a:lnSpc>
            </a:pPr>
            <a:r>
              <a:rPr lang="en-US" sz="7600" dirty="0" smtClean="0"/>
              <a:t>Administrative Meetings </a:t>
            </a:r>
            <a:endParaRPr lang="en-US" sz="7600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Sharing of Information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296333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Sharing of List of head of Institution with contact details along with contact details of assisting staff to Head of Institution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733800"/>
          <a:ext cx="8534400" cy="1981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2412"/>
                <a:gridCol w="605076"/>
                <a:gridCol w="1101461"/>
                <a:gridCol w="853269"/>
                <a:gridCol w="854125"/>
                <a:gridCol w="853269"/>
                <a:gridCol w="853269"/>
                <a:gridCol w="853269"/>
                <a:gridCol w="854125"/>
                <a:gridCol w="854125"/>
              </a:tblGrid>
              <a:tr h="1408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2000" dirty="0"/>
                        <a:t>Name</a:t>
                      </a:r>
                      <a:endParaRPr lang="en-US" sz="20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2000" dirty="0"/>
                        <a:t>Place </a:t>
                      </a:r>
                      <a:endParaRPr lang="en-US" sz="20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2000" dirty="0"/>
                        <a:t>Institution</a:t>
                      </a:r>
                      <a:endParaRPr lang="en-US" sz="20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2000" dirty="0"/>
                        <a:t>Mobile No.</a:t>
                      </a:r>
                      <a:endParaRPr lang="en-US" sz="20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2000" dirty="0"/>
                        <a:t>email</a:t>
                      </a:r>
                      <a:endParaRPr lang="en-US" sz="20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2000" dirty="0"/>
                        <a:t>Office land-line</a:t>
                      </a:r>
                      <a:endParaRPr lang="en-US" sz="20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2000" dirty="0"/>
                        <a:t>Name of assisting staff</a:t>
                      </a:r>
                      <a:endParaRPr lang="en-US" sz="20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2000" dirty="0"/>
                        <a:t>Mobile</a:t>
                      </a:r>
                      <a:endParaRPr lang="en-US" sz="20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2000" dirty="0"/>
                        <a:t>Email</a:t>
                      </a:r>
                      <a:endParaRPr lang="en-US" sz="20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2000" dirty="0"/>
                        <a:t>Landline office</a:t>
                      </a:r>
                      <a:endParaRPr lang="en-US" sz="20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</a:tr>
              <a:tr h="572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endParaRPr lang="en-US" sz="12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endParaRPr lang="en-US" sz="12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endParaRPr lang="en-US" sz="12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endParaRPr lang="en-US" sz="12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endParaRPr lang="en-US" sz="12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endParaRPr lang="en-US" sz="12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endParaRPr lang="en-US" sz="12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endParaRPr lang="en-US" sz="12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endParaRPr lang="en-US" sz="12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endParaRPr lang="en-US" sz="12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Sharing of List of Nodal officers with Name, Place / Institution, Mobile No., email, office land-line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981200"/>
          <a:ext cx="7239000" cy="16764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05774"/>
                <a:gridCol w="1206500"/>
                <a:gridCol w="1206500"/>
                <a:gridCol w="1206500"/>
                <a:gridCol w="1206500"/>
                <a:gridCol w="1207226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200" dirty="0"/>
                        <a:t>Name</a:t>
                      </a:r>
                      <a:endParaRPr lang="en-US" sz="12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200"/>
                        <a:t>Place </a:t>
                      </a:r>
                      <a:endParaRPr lang="en-US" sz="12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200"/>
                        <a:t>Institution</a:t>
                      </a:r>
                      <a:endParaRPr lang="en-US" sz="12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200"/>
                        <a:t>Mobile No.</a:t>
                      </a:r>
                      <a:endParaRPr lang="en-US" sz="12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200"/>
                        <a:t>email</a:t>
                      </a:r>
                      <a:endParaRPr lang="en-US" sz="12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200" dirty="0"/>
                        <a:t>Office land-line</a:t>
                      </a:r>
                      <a:endParaRPr lang="en-US" sz="12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endParaRPr lang="en-US" sz="12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endParaRPr lang="en-US" sz="12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endParaRPr lang="en-US" sz="12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endParaRPr lang="en-US" sz="12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endParaRPr lang="en-US" sz="12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endParaRPr lang="en-US" sz="12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42672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These lists be updated on weekly basis. </a:t>
            </a:r>
          </a:p>
          <a:p>
            <a:r>
              <a:rPr lang="en-US" sz="2400" dirty="0" smtClean="0"/>
              <a:t>If there is any change same needs to be communicated to all the Nodal officers / Institute heads / assisting staff.</a:t>
            </a:r>
            <a:endParaRPr lang="en-US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Communication Tools deployed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190999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Google Sheet</a:t>
            </a:r>
          </a:p>
          <a:p>
            <a:pPr>
              <a:buNone/>
            </a:pPr>
            <a:r>
              <a:rPr lang="en-US" sz="2800" dirty="0" smtClean="0"/>
              <a:t>For sharing of summons, date of evidence / appearance, time, name of case, Case No. Name of witness / accused and Remarks for successful or failed VC</a:t>
            </a:r>
          </a:p>
          <a:p>
            <a:pPr>
              <a:buNone/>
            </a:pPr>
            <a:r>
              <a:rPr lang="en-US" sz="2800" dirty="0" smtClean="0"/>
              <a:t>Sorting on Date fixed, Time of VC, District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1" y="304800"/>
          <a:ext cx="8458199" cy="668654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49718"/>
                <a:gridCol w="461419"/>
                <a:gridCol w="839714"/>
                <a:gridCol w="650565"/>
                <a:gridCol w="650565"/>
                <a:gridCol w="650565"/>
                <a:gridCol w="650565"/>
                <a:gridCol w="650565"/>
                <a:gridCol w="651414"/>
                <a:gridCol w="650565"/>
                <a:gridCol w="650565"/>
                <a:gridCol w="650565"/>
                <a:gridCol w="651414"/>
              </a:tblGrid>
              <a:tr h="1614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 dirty="0"/>
                        <a:t>Date fixed</a:t>
                      </a:r>
                      <a:endParaRPr lang="en-US" sz="18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 dirty="0"/>
                        <a:t>Time of VC </a:t>
                      </a:r>
                      <a:endParaRPr lang="en-US" sz="18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 dirty="0"/>
                        <a:t>Name of Witness</a:t>
                      </a:r>
                      <a:endParaRPr lang="en-US" sz="18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 dirty="0"/>
                        <a:t>Institution of witness</a:t>
                      </a:r>
                      <a:endParaRPr lang="en-US" sz="18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Name of accused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Jail in which lodged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Purpose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Case No.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Case title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Distt.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Court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VC Status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Remarks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</a:tr>
              <a:tr h="22789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1.1.15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14.00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Dr. Ram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PGI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 dirty="0" err="1"/>
                        <a:t>Ramesh</a:t>
                      </a:r>
                      <a:endParaRPr lang="en-US" sz="18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 dirty="0" err="1"/>
                        <a:t>Karnal</a:t>
                      </a:r>
                      <a:endParaRPr lang="en-US" sz="18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 dirty="0"/>
                        <a:t>Evidence </a:t>
                      </a:r>
                      <a:endParaRPr lang="en-US" sz="18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 dirty="0"/>
                        <a:t>SC 12 of 2013</a:t>
                      </a:r>
                      <a:endParaRPr lang="en-US" sz="18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 dirty="0"/>
                        <a:t>State Vs. A</a:t>
                      </a:r>
                      <a:endParaRPr lang="en-US" sz="18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 dirty="0" err="1"/>
                        <a:t>Sonipat</a:t>
                      </a:r>
                      <a:endParaRPr lang="en-US" sz="18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D&amp;SJ -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Sh. A.K.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Done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Sound quality from Jail was not good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</a:tr>
              <a:tr h="22789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1.1.15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11.00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 dirty="0"/>
                        <a:t>Dr. Raj</a:t>
                      </a:r>
                      <a:endParaRPr lang="en-US" sz="18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DH, Ambala 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LOK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Gurgoan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Appearance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SC 12 of 2013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/>
                        <a:t>State Vs. A</a:t>
                      </a:r>
                      <a:endParaRPr lang="en-US" sz="180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 dirty="0" err="1"/>
                        <a:t>Sonipat</a:t>
                      </a:r>
                      <a:endParaRPr lang="en-US" sz="18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 dirty="0"/>
                        <a:t>D&amp;SJ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 dirty="0"/>
                        <a:t>Sh. A.K.</a:t>
                      </a:r>
                      <a:endParaRPr lang="en-US" sz="18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 dirty="0"/>
                        <a:t>Done</a:t>
                      </a:r>
                      <a:endParaRPr lang="en-US" sz="18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800" dirty="0"/>
                        <a:t>Sound quality from Jail was not good</a:t>
                      </a:r>
                      <a:endParaRPr lang="en-US" sz="1800" dirty="0">
                        <a:latin typeface="Liberation Serif"/>
                        <a:ea typeface="SimSun"/>
                        <a:cs typeface="Arial Unicode MS"/>
                      </a:endParaRPr>
                    </a:p>
                  </a:txBody>
                  <a:tcPr marL="33011" marR="33622" marT="33622" marB="33622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</a:rPr>
              <a:t>Whatsapp</a:t>
            </a:r>
            <a:r>
              <a:rPr lang="en-US" sz="3600" b="1" dirty="0" smtClean="0">
                <a:solidFill>
                  <a:srgbClr val="FFFF00"/>
                </a:solidFill>
              </a:rPr>
              <a:t> &amp; Email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Group of Nodal officers to communicate tentative date and time.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429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12000" b="1" dirty="0" smtClean="0"/>
              <a:t>SMS &amp; Mobile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648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/>
              <a:t>To notify last minutes changes.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7" name="Picture 6" descr="email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0"/>
            <a:ext cx="990600" cy="889787"/>
          </a:xfrm>
          <a:prstGeom prst="rect">
            <a:avLst/>
          </a:prstGeom>
        </p:spPr>
      </p:pic>
      <p:pic>
        <p:nvPicPr>
          <p:cNvPr id="8" name="Picture 7" descr="icon_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971800"/>
            <a:ext cx="1235021" cy="9525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HOW IT WORKED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905000"/>
            <a:ext cx="7943849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Monitoring System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Monthly reports regarding Summons issued / received along with reasons as to why VC was not conducted / problems if any faced in conduct of VC.</a:t>
            </a:r>
          </a:p>
          <a:p>
            <a:pPr>
              <a:buNone/>
            </a:pPr>
            <a:r>
              <a:rPr lang="en-US" sz="2400" dirty="0" smtClean="0"/>
              <a:t>Meetings at State level / District Level depending on nature of problem being faced as and when any issue arises and not resolved within 7 days.</a:t>
            </a:r>
          </a:p>
          <a:p>
            <a:pPr>
              <a:buNone/>
            </a:pPr>
            <a:r>
              <a:rPr lang="en-US" sz="2400" dirty="0" smtClean="0"/>
              <a:t>Inviting suggestions from nodal officers as to how problem can be resolved.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572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4648200"/>
            <a:ext cx="7598569" cy="145626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Thank you </a:t>
            </a:r>
            <a:endParaRPr lang="en-US" sz="4400" dirty="0"/>
          </a:p>
        </p:txBody>
      </p:sp>
      <p:pic>
        <p:nvPicPr>
          <p:cNvPr id="8" name="Picture 7" descr="HMJ Hemant Gup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524000"/>
            <a:ext cx="1981200" cy="1295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itle 1"/>
          <p:cNvSpPr>
            <a:spLocks noGrp="1"/>
          </p:cNvSpPr>
          <p:nvPr>
            <p:ph type="title" idx="4294967295"/>
          </p:nvPr>
        </p:nvSpPr>
        <p:spPr>
          <a:xfrm>
            <a:off x="0" y="-304800"/>
            <a:ext cx="9144000" cy="1456267"/>
          </a:xfrm>
        </p:spPr>
        <p:txBody>
          <a:bodyPr lIns="91440" tIns="45720" rIns="91440" bIns="45720"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Validity OF VIDEO CONFERENCING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066800"/>
            <a:ext cx="8229600" cy="5791200"/>
          </a:xfrm>
        </p:spPr>
        <p:txBody>
          <a:bodyPr lIns="91440" tIns="45720" rIns="91440" bIns="45720"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State of Maharashtra Vs. Dr. </a:t>
            </a:r>
            <a:r>
              <a:rPr lang="en-US" sz="2800" b="1" dirty="0" err="1" smtClean="0">
                <a:solidFill>
                  <a:srgbClr val="FFFF00"/>
                </a:solidFill>
              </a:rPr>
              <a:t>Praful</a:t>
            </a:r>
            <a:r>
              <a:rPr lang="en-US" sz="2800" b="1" dirty="0" smtClean="0">
                <a:solidFill>
                  <a:srgbClr val="FFFF00"/>
                </a:solidFill>
              </a:rPr>
              <a:t> B. Desai</a:t>
            </a:r>
            <a:r>
              <a:rPr lang="en-US" sz="2800" b="1" dirty="0" smtClean="0"/>
              <a:t>, 2003 (4) SCC 601</a:t>
            </a:r>
          </a:p>
          <a:p>
            <a:pPr lvl="1" algn="just">
              <a:lnSpc>
                <a:spcPct val="110000"/>
              </a:lnSpc>
              <a:buNone/>
            </a:pPr>
            <a:r>
              <a:rPr lang="en-US" sz="2800" dirty="0" smtClean="0"/>
              <a:t>Recording of evidence through VC was held legal</a:t>
            </a:r>
            <a:endParaRPr lang="en-US" sz="2800" dirty="0"/>
          </a:p>
          <a:p>
            <a:pPr algn="just">
              <a:lnSpc>
                <a:spcPct val="110000"/>
              </a:lnSpc>
            </a:pPr>
            <a:r>
              <a:rPr lang="en-US" sz="2800" b="1" dirty="0" err="1" smtClean="0">
                <a:solidFill>
                  <a:srgbClr val="FFFF00"/>
                </a:solidFill>
              </a:rPr>
              <a:t>Basavaraj</a:t>
            </a:r>
            <a:r>
              <a:rPr lang="en-US" sz="2800" b="1" dirty="0" smtClean="0">
                <a:solidFill>
                  <a:srgbClr val="FFFF00"/>
                </a:solidFill>
              </a:rPr>
              <a:t> R. </a:t>
            </a:r>
            <a:r>
              <a:rPr lang="en-US" sz="2800" b="1" dirty="0" err="1" smtClean="0">
                <a:solidFill>
                  <a:srgbClr val="FFFF00"/>
                </a:solidFill>
              </a:rPr>
              <a:t>Patil</a:t>
            </a:r>
            <a:r>
              <a:rPr lang="en-US" sz="2800" b="1" dirty="0" smtClean="0">
                <a:solidFill>
                  <a:srgbClr val="FFFF00"/>
                </a:solidFill>
              </a:rPr>
              <a:t> Vs. State of Karnataka</a:t>
            </a:r>
            <a:r>
              <a:rPr lang="en-US" sz="2800" b="1" dirty="0" smtClean="0"/>
              <a:t>, 2000 (8) SCC 740.</a:t>
            </a:r>
          </a:p>
          <a:p>
            <a:pPr lvl="1" algn="just">
              <a:lnSpc>
                <a:spcPct val="110000"/>
              </a:lnSpc>
              <a:buNone/>
            </a:pPr>
            <a:r>
              <a:rPr lang="en-US" sz="2800" dirty="0" smtClean="0"/>
              <a:t>Presence of accused through VC was held to proper for proceedings in Criminal trials</a:t>
            </a:r>
          </a:p>
          <a:p>
            <a:pPr algn="just">
              <a:lnSpc>
                <a:spcPct val="110000"/>
              </a:lnSpc>
            </a:pPr>
            <a:r>
              <a:rPr lang="en-US" sz="2800" b="1" dirty="0" err="1" smtClean="0">
                <a:solidFill>
                  <a:srgbClr val="FFFF00"/>
                </a:solidFill>
              </a:rPr>
              <a:t>Amitabh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Bagchi</a:t>
            </a:r>
            <a:r>
              <a:rPr lang="en-US" sz="2800" b="1" dirty="0" smtClean="0">
                <a:solidFill>
                  <a:srgbClr val="FFFF00"/>
                </a:solidFill>
              </a:rPr>
              <a:t> Vs. </a:t>
            </a:r>
            <a:r>
              <a:rPr lang="en-US" sz="2800" b="1" dirty="0" err="1" smtClean="0">
                <a:solidFill>
                  <a:srgbClr val="FFFF00"/>
                </a:solidFill>
              </a:rPr>
              <a:t>Ena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Bagchi</a:t>
            </a:r>
            <a:r>
              <a:rPr lang="en-US" sz="2800" b="1" dirty="0" smtClean="0"/>
              <a:t>, 2005 AIR Cal.  11</a:t>
            </a:r>
          </a:p>
          <a:p>
            <a:pPr algn="just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State of Punjab Vs. </a:t>
            </a:r>
            <a:r>
              <a:rPr lang="en-US" sz="2800" b="1" dirty="0" err="1" smtClean="0">
                <a:solidFill>
                  <a:srgbClr val="FFFF00"/>
                </a:solidFill>
              </a:rPr>
              <a:t>Mohinder</a:t>
            </a:r>
            <a:r>
              <a:rPr lang="en-US" sz="2800" b="1" dirty="0" smtClean="0">
                <a:solidFill>
                  <a:srgbClr val="FFFF00"/>
                </a:solidFill>
              </a:rPr>
              <a:t> Singh</a:t>
            </a:r>
            <a:r>
              <a:rPr lang="en-US" sz="2800" b="1" dirty="0" smtClean="0"/>
              <a:t>, </a:t>
            </a:r>
            <a:r>
              <a:rPr lang="en-US" sz="2600" b="1" dirty="0" smtClean="0"/>
              <a:t>CRM No. 18934 of 2013 in MRC No. 8 of 2007 D.O. 21.08.2013. 2013 (4) RCR  </a:t>
            </a:r>
          </a:p>
          <a:p>
            <a:pPr marL="742950" lvl="2" algn="just">
              <a:lnSpc>
                <a:spcPct val="110000"/>
              </a:lnSpc>
              <a:buNone/>
            </a:pPr>
            <a:r>
              <a:rPr lang="en-US" sz="2800" dirty="0" smtClean="0"/>
              <a:t>Procedure as to how VC is to be conducted to be laid down</a:t>
            </a:r>
          </a:p>
          <a:p>
            <a:pPr algn="just">
              <a:lnSpc>
                <a:spcPct val="80000"/>
              </a:lnSpc>
            </a:pPr>
            <a:endParaRPr lang="en-US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609600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sz="5100" dirty="0" smtClean="0"/>
              <a:t>Since January, </a:t>
            </a:r>
            <a:r>
              <a:rPr lang="en-US" sz="5100" b="1" dirty="0" smtClean="0"/>
              <a:t>2015, </a:t>
            </a:r>
            <a:r>
              <a:rPr lang="en-US" sz="5100" b="1" dirty="0" smtClean="0">
                <a:solidFill>
                  <a:srgbClr val="FFFF00"/>
                </a:solidFill>
              </a:rPr>
              <a:t>62,000 </a:t>
            </a:r>
            <a:r>
              <a:rPr lang="en-US" sz="5100" dirty="0" smtClean="0">
                <a:solidFill>
                  <a:srgbClr val="FFFF00"/>
                </a:solidFill>
              </a:rPr>
              <a:t>under-trials </a:t>
            </a:r>
            <a:r>
              <a:rPr lang="en-US" sz="5100" dirty="0" smtClean="0"/>
              <a:t>have put in appearance in court through Video Conferencing.</a:t>
            </a:r>
          </a:p>
          <a:p>
            <a:pPr algn="just">
              <a:lnSpc>
                <a:spcPct val="160000"/>
              </a:lnSpc>
            </a:pPr>
            <a:r>
              <a:rPr lang="en-US" sz="5100" dirty="0" smtClean="0">
                <a:solidFill>
                  <a:srgbClr val="FFFF00"/>
                </a:solidFill>
              </a:rPr>
              <a:t>Evidence of Judicial Officers </a:t>
            </a:r>
            <a:r>
              <a:rPr lang="en-US" sz="5100" dirty="0" smtClean="0"/>
              <a:t>is being recorded through VC only. Evidence in person require special permission and generally given for exceptional reasons.</a:t>
            </a:r>
          </a:p>
          <a:p>
            <a:pPr algn="just">
              <a:lnSpc>
                <a:spcPct val="160000"/>
              </a:lnSpc>
            </a:pPr>
            <a:r>
              <a:rPr lang="en-US" sz="5100" dirty="0" smtClean="0"/>
              <a:t>Evidence of </a:t>
            </a:r>
            <a:r>
              <a:rPr lang="en-US" sz="5100" b="1" dirty="0" smtClean="0">
                <a:solidFill>
                  <a:srgbClr val="FFFF00"/>
                </a:solidFill>
              </a:rPr>
              <a:t>2000 witnesses </a:t>
            </a:r>
            <a:r>
              <a:rPr lang="en-US" sz="5100" dirty="0" smtClean="0"/>
              <a:t>(Majority of them were doctors) was recorded through VC.</a:t>
            </a:r>
          </a:p>
          <a:p>
            <a:pPr algn="just">
              <a:lnSpc>
                <a:spcPct val="160000"/>
              </a:lnSpc>
            </a:pPr>
            <a:r>
              <a:rPr lang="en-US" sz="5100" dirty="0" smtClean="0"/>
              <a:t>All interviews for promotions have been conducted through VC.</a:t>
            </a:r>
          </a:p>
          <a:p>
            <a:pPr algn="just">
              <a:lnSpc>
                <a:spcPct val="160000"/>
              </a:lnSpc>
            </a:pPr>
            <a:r>
              <a:rPr lang="en-US" sz="5100" dirty="0" smtClean="0"/>
              <a:t>VC used extensively for</a:t>
            </a:r>
            <a:r>
              <a:rPr lang="en-US" sz="5100" dirty="0" smtClean="0">
                <a:solidFill>
                  <a:srgbClr val="FFFF00"/>
                </a:solidFill>
              </a:rPr>
              <a:t> training / administrative meetings and project monitoring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Video Conferencing Facility at PGIMER and other Hospitals of Punjab, Haryana and UT Chandigarh</a:t>
            </a:r>
            <a:r>
              <a:rPr lang="en-US" sz="2000" dirty="0" smtClean="0">
                <a:solidFill>
                  <a:srgbClr val="FFFF00"/>
                </a:solidFill>
              </a:rPr>
              <a:t/>
            </a:r>
            <a:br>
              <a:rPr lang="en-US" sz="2000" dirty="0" smtClean="0">
                <a:solidFill>
                  <a:srgbClr val="FFFF00"/>
                </a:solidFill>
              </a:rPr>
            </a:b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943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210000"/>
              </a:lnSpc>
              <a:buNone/>
            </a:pPr>
            <a:endParaRPr lang="en-US" sz="1800" dirty="0" smtClean="0"/>
          </a:p>
          <a:p>
            <a:pPr lvl="0" algn="just">
              <a:lnSpc>
                <a:spcPct val="210000"/>
              </a:lnSpc>
            </a:pPr>
            <a:r>
              <a:rPr lang="en-US" sz="4000" dirty="0" smtClean="0"/>
              <a:t>PGIMER, Chandigarh was getting 4000 summons which was causing strain upon the resources of the institute in view of the large inflow of patients viz-a-viz the availability of Doctors. </a:t>
            </a:r>
          </a:p>
          <a:p>
            <a:pPr lvl="0" algn="just">
              <a:lnSpc>
                <a:spcPct val="210000"/>
              </a:lnSpc>
            </a:pPr>
            <a:r>
              <a:rPr lang="en-US" sz="4000" dirty="0" smtClean="0"/>
              <a:t>Now 70% of summons are being complied at first instance and evidence of doctor is recorded through VC.</a:t>
            </a:r>
          </a:p>
          <a:p>
            <a:pPr lvl="0" algn="just">
              <a:lnSpc>
                <a:spcPct val="210000"/>
              </a:lnSpc>
            </a:pPr>
            <a:r>
              <a:rPr lang="en-US" sz="4000" dirty="0" smtClean="0"/>
              <a:t>Directions on Judicial side to examine doctors through VC where ever feasible in first instance were issued. </a:t>
            </a:r>
          </a:p>
          <a:p>
            <a:pPr>
              <a:lnSpc>
                <a:spcPct val="210000"/>
              </a:lnSpc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447800"/>
            <a:ext cx="8172449" cy="51816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en-US" sz="2800" dirty="0" smtClean="0"/>
              <a:t>Mediation and Legal Aid Monitoring System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sz="2800" dirty="0" smtClean="0"/>
              <a:t>Software to monitor Legal Aid has been developed so as to monitor the Legal Aid process which is available using Mobile Application interface.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sz="2800" dirty="0" smtClean="0"/>
              <a:t>This specific software in conjunction with software video conferencing provides a new paradigm in the process of Mediation and Legal Aid.</a:t>
            </a:r>
          </a:p>
          <a:p>
            <a:pPr algn="just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USE OF VC FOR MEDIATION AND LEGAL 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45626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ADVANTAGES OF </a:t>
            </a:r>
            <a:r>
              <a:rPr lang="en-US" sz="3200" dirty="0">
                <a:solidFill>
                  <a:srgbClr val="FFFF00"/>
                </a:solidFill>
              </a:rPr>
              <a:t>Video Conferencing?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001000" cy="5943600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</a:pPr>
            <a:r>
              <a:rPr lang="en-US" sz="2400" dirty="0" smtClean="0"/>
              <a:t>Cost effective - Save money.</a:t>
            </a:r>
          </a:p>
          <a:p>
            <a:pPr algn="just">
              <a:lnSpc>
                <a:spcPct val="140000"/>
              </a:lnSpc>
            </a:pPr>
            <a:r>
              <a:rPr lang="en-US" sz="2400" dirty="0" smtClean="0"/>
              <a:t>Adds  Manpower - Save Time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en-US" sz="2400" dirty="0"/>
              <a:t>Build relationships.</a:t>
            </a:r>
          </a:p>
          <a:p>
            <a:pPr algn="just">
              <a:lnSpc>
                <a:spcPct val="140000"/>
              </a:lnSpc>
            </a:pPr>
            <a:r>
              <a:rPr lang="en-US" sz="2400" dirty="0" smtClean="0"/>
              <a:t>Has advantages of  </a:t>
            </a:r>
            <a:r>
              <a:rPr lang="en-US" sz="2400" dirty="0"/>
              <a:t>“face to face” </a:t>
            </a:r>
            <a:r>
              <a:rPr lang="en-US" sz="2400" dirty="0" smtClean="0"/>
              <a:t>communication.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en-US" sz="2400" dirty="0"/>
              <a:t>Avoid travels.</a:t>
            </a:r>
          </a:p>
          <a:p>
            <a:pPr algn="just">
              <a:lnSpc>
                <a:spcPct val="140000"/>
              </a:lnSpc>
            </a:pPr>
            <a:r>
              <a:rPr lang="en-US" sz="2400" dirty="0"/>
              <a:t>Teach.</a:t>
            </a:r>
          </a:p>
          <a:p>
            <a:pPr algn="just">
              <a:lnSpc>
                <a:spcPct val="140000"/>
              </a:lnSpc>
            </a:pPr>
            <a:r>
              <a:rPr lang="en-US" sz="2400" dirty="0" smtClean="0"/>
              <a:t>Enhance monitoring.</a:t>
            </a:r>
          </a:p>
          <a:p>
            <a:pPr algn="just">
              <a:lnSpc>
                <a:spcPct val="140000"/>
              </a:lnSpc>
            </a:pPr>
            <a:r>
              <a:rPr lang="en-US" sz="2400" dirty="0" smtClean="0"/>
              <a:t>Reduces footfall in courts thereby reducing pressure on infrastructure.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80963" y="152400"/>
            <a:ext cx="4338637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</a:rPr>
              <a:t>MODES OF VIDEO CONFERENCING</a:t>
            </a:r>
            <a:r>
              <a:rPr lang="en-US" sz="4400" b="1" dirty="0">
                <a:solidFill>
                  <a:srgbClr val="FFFF00"/>
                </a:solidFill>
                <a:latin typeface="FrutigerLight" charset="0"/>
              </a:rPr>
              <a:t> </a:t>
            </a:r>
          </a:p>
          <a:p>
            <a:pPr>
              <a:buClrTx/>
              <a:buFontTx/>
              <a:buNone/>
            </a:pPr>
            <a:endParaRPr lang="en-US" sz="3200" b="1" dirty="0" smtClean="0"/>
          </a:p>
          <a:p>
            <a:pPr>
              <a:buClrTx/>
              <a:buFontTx/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Point-to-Point </a:t>
            </a:r>
            <a:endParaRPr lang="en-US" sz="3200" dirty="0">
              <a:solidFill>
                <a:srgbClr val="FFFF00"/>
              </a:solidFill>
            </a:endParaRPr>
          </a:p>
          <a:p>
            <a:pPr algn="just">
              <a:buClrTx/>
              <a:buFontTx/>
              <a:buNone/>
            </a:pPr>
            <a:r>
              <a:rPr lang="en-US" sz="3200" dirty="0"/>
              <a:t>A videoconference </a:t>
            </a:r>
            <a:r>
              <a:rPr lang="en-US" sz="3200" dirty="0" smtClean="0"/>
              <a:t>that connects </a:t>
            </a:r>
            <a:r>
              <a:rPr lang="en-US" sz="3200" dirty="0"/>
              <a:t>two locations</a:t>
            </a:r>
          </a:p>
          <a:p>
            <a:pPr>
              <a:buClrTx/>
              <a:buFontTx/>
              <a:buNone/>
            </a:pPr>
            <a:endParaRPr lang="en-US" sz="3200" b="1" dirty="0" smtClean="0"/>
          </a:p>
          <a:p>
            <a:pPr>
              <a:buClrTx/>
              <a:buFontTx/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Multi-point</a:t>
            </a:r>
            <a:r>
              <a:rPr lang="en-US" sz="3200" b="1" dirty="0" smtClean="0"/>
              <a:t>  </a:t>
            </a:r>
            <a:endParaRPr lang="en-US" sz="3200" b="1" dirty="0"/>
          </a:p>
          <a:p>
            <a:pPr algn="just">
              <a:buClrTx/>
              <a:buFontTx/>
              <a:buNone/>
            </a:pPr>
            <a:r>
              <a:rPr lang="en-US" sz="3200" dirty="0"/>
              <a:t>A </a:t>
            </a:r>
            <a:r>
              <a:rPr lang="en-US" sz="3200" dirty="0" err="1" smtClean="0"/>
              <a:t>videoc</a:t>
            </a:r>
            <a:r>
              <a:rPr lang="en-US" sz="3200" dirty="0" smtClean="0"/>
              <a:t> </a:t>
            </a:r>
            <a:r>
              <a:rPr lang="en-US" sz="3200" dirty="0" err="1" smtClean="0"/>
              <a:t>onference</a:t>
            </a:r>
            <a:r>
              <a:rPr lang="en-US" sz="3200" dirty="0" smtClean="0"/>
              <a:t> that connects </a:t>
            </a:r>
            <a:r>
              <a:rPr lang="en-US" sz="3200" dirty="0"/>
              <a:t>more than </a:t>
            </a:r>
            <a:r>
              <a:rPr lang="en-US" sz="3200" dirty="0" smtClean="0"/>
              <a:t>two locations </a:t>
            </a:r>
            <a:r>
              <a:rPr lang="en-US" sz="3200" dirty="0"/>
              <a:t>through a </a:t>
            </a:r>
            <a:r>
              <a:rPr lang="en-US" sz="3200" dirty="0" smtClean="0"/>
              <a:t>Multi-point </a:t>
            </a:r>
            <a:r>
              <a:rPr lang="en-US" sz="3200" dirty="0"/>
              <a:t>Control Unit (</a:t>
            </a:r>
            <a:r>
              <a:rPr lang="en-US" sz="3200" b="1" dirty="0" smtClean="0"/>
              <a:t>MCU 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156684" name="Picture 12" descr="doc1"/>
          <p:cNvPicPr>
            <a:picLocks noChangeAspect="1" noChangeArrowheads="1"/>
          </p:cNvPicPr>
          <p:nvPr/>
        </p:nvPicPr>
        <p:blipFill>
          <a:blip r:embed="rId2" cstate="print"/>
          <a:srcRect b="52651"/>
          <a:stretch>
            <a:fillRect/>
          </a:stretch>
        </p:blipFill>
        <p:spPr bwMode="auto">
          <a:xfrm>
            <a:off x="4572000" y="1524000"/>
            <a:ext cx="4068763" cy="1219200"/>
          </a:xfrm>
          <a:prstGeom prst="rect">
            <a:avLst/>
          </a:prstGeom>
          <a:noFill/>
        </p:spPr>
      </p:pic>
      <p:pic>
        <p:nvPicPr>
          <p:cNvPr id="156687" name="Picture 15" descr="do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71800"/>
            <a:ext cx="4343400" cy="3352800"/>
          </a:xfrm>
          <a:prstGeom prst="rect">
            <a:avLst/>
          </a:prstGeom>
          <a:noFill/>
        </p:spPr>
      </p:pic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2743200" y="13716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test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ttest</Template>
  <TotalTime>426</TotalTime>
  <Words>1842</Words>
  <Application>Microsoft Office PowerPoint</Application>
  <PresentationFormat>On-screen Show (4:3)</PresentationFormat>
  <Paragraphs>369</Paragraphs>
  <Slides>36</Slides>
  <Notes>1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ttest</vt:lpstr>
      <vt:lpstr>Document</vt:lpstr>
      <vt:lpstr>Visio</vt:lpstr>
      <vt:lpstr>Use of Video Conferencing in JUDICIAL ADMINISTRATION </vt:lpstr>
      <vt:lpstr>Modes of Interactions</vt:lpstr>
      <vt:lpstr>USE OF Video Conferencing in JUDICIAL ADMINISTRATION</vt:lpstr>
      <vt:lpstr>Validity OF VIDEO CONFERENCING</vt:lpstr>
      <vt:lpstr>Slide 5</vt:lpstr>
      <vt:lpstr>Video Conferencing Facility at PGIMER and other Hospitals of Punjab, Haryana and UT Chandigarh </vt:lpstr>
      <vt:lpstr>USE OF VC FOR MEDIATION AND LEGAL AID</vt:lpstr>
      <vt:lpstr>ADVANTAGES OF Video Conferencing?</vt:lpstr>
      <vt:lpstr>Slide 9</vt:lpstr>
      <vt:lpstr>Types of Video Conferencing</vt:lpstr>
      <vt:lpstr>Slide 11</vt:lpstr>
      <vt:lpstr>Slide 12</vt:lpstr>
      <vt:lpstr>Slide 13</vt:lpstr>
      <vt:lpstr>OTHER REQUIREMENTS</vt:lpstr>
      <vt:lpstr>Slide 15</vt:lpstr>
      <vt:lpstr>Slide 16</vt:lpstr>
      <vt:lpstr>Slide 17</vt:lpstr>
      <vt:lpstr>Software vc components</vt:lpstr>
      <vt:lpstr>Hardware vc : tentative COST</vt:lpstr>
      <vt:lpstr>Software based vc : tentative COST</vt:lpstr>
      <vt:lpstr>Software based vc  : tentative COST</vt:lpstr>
      <vt:lpstr>How VC was MADE SUCCESSFULL</vt:lpstr>
      <vt:lpstr>Management of Resources </vt:lpstr>
      <vt:lpstr>State Level Coordination Committee </vt:lpstr>
      <vt:lpstr>Head of Institutions /Assisting Staff at State Level </vt:lpstr>
      <vt:lpstr>District Level Coordination Committee  </vt:lpstr>
      <vt:lpstr>Head of Institutions /Assisting Staff at District level </vt:lpstr>
      <vt:lpstr>Nodal officers  </vt:lpstr>
      <vt:lpstr>Nodal officers</vt:lpstr>
      <vt:lpstr>Sharing of Information </vt:lpstr>
      <vt:lpstr>Slide 31</vt:lpstr>
      <vt:lpstr>Communication Tools deployed</vt:lpstr>
      <vt:lpstr>Slide 33</vt:lpstr>
      <vt:lpstr>Whatsapp &amp; Email </vt:lpstr>
      <vt:lpstr>HOW IT WORKED </vt:lpstr>
      <vt:lpstr>Thank you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Video Conferencing in Court proceedings </dc:title>
  <dc:creator>acer</dc:creator>
  <cp:lastModifiedBy>Hp</cp:lastModifiedBy>
  <cp:revision>233</cp:revision>
  <dcterms:created xsi:type="dcterms:W3CDTF">2006-08-16T00:00:00Z</dcterms:created>
  <dcterms:modified xsi:type="dcterms:W3CDTF">2016-02-22T00:21:45Z</dcterms:modified>
</cp:coreProperties>
</file>